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57" r:id="rId1"/>
  </p:sldMasterIdLst>
  <p:notesMasterIdLst>
    <p:notesMasterId r:id="rId40"/>
  </p:notesMasterIdLst>
  <p:sldIdLst>
    <p:sldId id="256" r:id="rId2"/>
    <p:sldId id="257" r:id="rId3"/>
    <p:sldId id="258" r:id="rId4"/>
    <p:sldId id="293" r:id="rId5"/>
    <p:sldId id="259" r:id="rId6"/>
    <p:sldId id="260" r:id="rId7"/>
    <p:sldId id="261" r:id="rId8"/>
    <p:sldId id="266" r:id="rId9"/>
    <p:sldId id="267" r:id="rId10"/>
    <p:sldId id="289" r:id="rId11"/>
    <p:sldId id="290" r:id="rId12"/>
    <p:sldId id="271" r:id="rId13"/>
    <p:sldId id="262" r:id="rId14"/>
    <p:sldId id="263" r:id="rId15"/>
    <p:sldId id="269" r:id="rId16"/>
    <p:sldId id="270" r:id="rId17"/>
    <p:sldId id="265" r:id="rId18"/>
    <p:sldId id="268" r:id="rId19"/>
    <p:sldId id="287" r:id="rId20"/>
    <p:sldId id="288" r:id="rId21"/>
    <p:sldId id="291" r:id="rId22"/>
    <p:sldId id="292" r:id="rId23"/>
    <p:sldId id="272" r:id="rId24"/>
    <p:sldId id="273" r:id="rId25"/>
    <p:sldId id="274" r:id="rId26"/>
    <p:sldId id="275" r:id="rId27"/>
    <p:sldId id="278" r:id="rId28"/>
    <p:sldId id="279" r:id="rId29"/>
    <p:sldId id="280" r:id="rId30"/>
    <p:sldId id="282" r:id="rId31"/>
    <p:sldId id="283" r:id="rId32"/>
    <p:sldId id="284" r:id="rId33"/>
    <p:sldId id="285" r:id="rId34"/>
    <p:sldId id="286" r:id="rId35"/>
    <p:sldId id="281" r:id="rId36"/>
    <p:sldId id="264" r:id="rId37"/>
    <p:sldId id="277" r:id="rId38"/>
    <p:sldId id="276" r:id="rId3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54D3704-93D0-41F0-97F1-EB0BD08FB40B}">
  <a:tblStyle styleId="{354D3704-93D0-41F0-97F1-EB0BD08FB40B}"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FFF1E8"/>
          </a:solidFill>
        </a:fill>
      </a:tcStyle>
    </a:wholeTbl>
    <a:band1H>
      <a:tcStyle>
        <a:tcBdr/>
        <a:fill>
          <a:solidFill>
            <a:srgbClr val="FFE2CD"/>
          </a:solidFill>
        </a:fill>
      </a:tcStyle>
    </a:band1H>
    <a:band1V>
      <a:tcStyle>
        <a:tcBdr/>
        <a:fill>
          <a:solidFill>
            <a:srgbClr val="FFE2CD"/>
          </a:solidFill>
        </a:fill>
      </a:tcStyle>
    </a:band1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med" len="med"/>
              <a:tailEnd type="none" w="med" len="med"/>
            </a:ln>
          </a:top>
        </a:tcBdr>
        <a:fill>
          <a:solidFill>
            <a:schemeClr val="accent1"/>
          </a:solidFill>
        </a:fill>
      </a:tcStyle>
    </a:lastRow>
    <a:firstRow>
      <a:tcTxStyle b="on" i="off">
        <a:font>
          <a:latin typeface="Arial"/>
          <a:ea typeface="Arial"/>
          <a:cs typeface="Arial"/>
        </a:font>
        <a:schemeClr val="lt1"/>
      </a:tcTxStyle>
      <a:tcStyle>
        <a:tcBdr>
          <a:bottom>
            <a:ln w="38100" cap="flat" cmpd="sng">
              <a:solidFill>
                <a:schemeClr val="lt1"/>
              </a:solidFill>
              <a:prstDash val="solid"/>
              <a:round/>
              <a:headEnd type="none" w="med" len="med"/>
              <a:tailEnd type="none" w="med" len="med"/>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00" autoAdjust="0"/>
    <p:restoredTop sz="84502" autoAdjust="0"/>
  </p:normalViewPr>
  <p:slideViewPr>
    <p:cSldViewPr snapToGrid="0" snapToObjects="1">
      <p:cViewPr varScale="1">
        <p:scale>
          <a:sx n="81" d="100"/>
          <a:sy n="81" d="100"/>
        </p:scale>
        <p:origin x="1200" y="78"/>
      </p:cViewPr>
      <p:guideLst>
        <p:guide orient="horz" pos="1620"/>
        <p:guide pos="2880"/>
      </p:guideLst>
    </p:cSldViewPr>
  </p:slideViewPr>
  <p:outlineViewPr>
    <p:cViewPr>
      <p:scale>
        <a:sx n="33" d="100"/>
        <a:sy n="33" d="100"/>
      </p:scale>
      <p:origin x="0" y="-23839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B994ED-0112-9D48-9C18-7306DBC0380D}" type="doc">
      <dgm:prSet loTypeId="urn:microsoft.com/office/officeart/2005/8/layout/venn1" loCatId="" qsTypeId="urn:microsoft.com/office/officeart/2005/8/quickstyle/simple4" qsCatId="simple" csTypeId="urn:microsoft.com/office/officeart/2005/8/colors/accent1_2" csCatId="accent1" phldr="1"/>
      <dgm:spPr/>
    </dgm:pt>
    <dgm:pt modelId="{471ECE6D-31DE-744C-8A41-AD5CB5CB4D93}">
      <dgm:prSet phldrT="[Text]" custT="1"/>
      <dgm:spPr>
        <a:solidFill>
          <a:srgbClr val="0000FF">
            <a:alpha val="50000"/>
          </a:srgbClr>
        </a:solidFill>
        <a:ln>
          <a:solidFill>
            <a:srgbClr val="CCFFCC"/>
          </a:solidFill>
        </a:ln>
      </dgm:spPr>
      <dgm:t>
        <a:bodyPr/>
        <a:lstStyle/>
        <a:p>
          <a:r>
            <a:rPr lang="en-US" sz="1800" dirty="0">
              <a:solidFill>
                <a:schemeClr val="tx1"/>
              </a:solidFill>
            </a:rPr>
            <a:t>Security Testing</a:t>
          </a:r>
        </a:p>
      </dgm:t>
    </dgm:pt>
    <dgm:pt modelId="{C4EC0C73-0DCC-A447-B2CA-086065EA027A}" type="parTrans" cxnId="{E0D885DF-7090-314E-88DE-D4C310DDCC42}">
      <dgm:prSet/>
      <dgm:spPr/>
      <dgm:t>
        <a:bodyPr/>
        <a:lstStyle/>
        <a:p>
          <a:endParaRPr lang="en-US"/>
        </a:p>
      </dgm:t>
    </dgm:pt>
    <dgm:pt modelId="{687E0FCE-59D3-DE4F-9C13-7A9FD66B36FB}" type="sibTrans" cxnId="{E0D885DF-7090-314E-88DE-D4C310DDCC42}">
      <dgm:prSet/>
      <dgm:spPr/>
      <dgm:t>
        <a:bodyPr/>
        <a:lstStyle/>
        <a:p>
          <a:endParaRPr lang="en-US"/>
        </a:p>
      </dgm:t>
    </dgm:pt>
    <dgm:pt modelId="{FD2C67FB-5D63-934E-BB2C-780346A0E251}">
      <dgm:prSet phldrT="[Text]" custT="1"/>
      <dgm:spPr>
        <a:solidFill>
          <a:srgbClr val="FF0000">
            <a:alpha val="50000"/>
          </a:srgbClr>
        </a:solidFill>
      </dgm:spPr>
      <dgm:t>
        <a:bodyPr/>
        <a:lstStyle/>
        <a:p>
          <a:r>
            <a:rPr lang="en-US" sz="1600" dirty="0"/>
            <a:t>Threat Modeling</a:t>
          </a:r>
        </a:p>
      </dgm:t>
    </dgm:pt>
    <dgm:pt modelId="{8F7BF7B3-EE32-D649-AC31-66062DDBD175}" type="parTrans" cxnId="{C48F3865-1C7B-C742-8D02-2092D916DD81}">
      <dgm:prSet/>
      <dgm:spPr/>
      <dgm:t>
        <a:bodyPr/>
        <a:lstStyle/>
        <a:p>
          <a:endParaRPr lang="en-US"/>
        </a:p>
      </dgm:t>
    </dgm:pt>
    <dgm:pt modelId="{F520043E-C80E-F44A-9DEE-5892F733F843}" type="sibTrans" cxnId="{C48F3865-1C7B-C742-8D02-2092D916DD81}">
      <dgm:prSet/>
      <dgm:spPr/>
      <dgm:t>
        <a:bodyPr/>
        <a:lstStyle/>
        <a:p>
          <a:endParaRPr lang="en-US"/>
        </a:p>
      </dgm:t>
    </dgm:pt>
    <dgm:pt modelId="{DC96C052-95F7-7D4D-A514-81ED4B05FF21}">
      <dgm:prSet phldrT="[Text]" custT="1"/>
      <dgm:spPr>
        <a:solidFill>
          <a:schemeClr val="accent6">
            <a:lumMod val="60000"/>
            <a:lumOff val="40000"/>
            <a:alpha val="50000"/>
          </a:schemeClr>
        </a:solidFill>
      </dgm:spPr>
      <dgm:t>
        <a:bodyPr/>
        <a:lstStyle/>
        <a:p>
          <a:r>
            <a:rPr lang="en-US" sz="1600" dirty="0"/>
            <a:t>Infrastructure</a:t>
          </a:r>
        </a:p>
      </dgm:t>
    </dgm:pt>
    <dgm:pt modelId="{CF5F5E40-4E58-DF46-88A4-5CA869120B52}" type="parTrans" cxnId="{0459D39C-13DB-284C-9D2F-A01CB8C02D43}">
      <dgm:prSet/>
      <dgm:spPr/>
      <dgm:t>
        <a:bodyPr/>
        <a:lstStyle/>
        <a:p>
          <a:endParaRPr lang="en-US"/>
        </a:p>
      </dgm:t>
    </dgm:pt>
    <dgm:pt modelId="{7C10F5A7-4F03-C94E-9219-9765DBFB127E}" type="sibTrans" cxnId="{0459D39C-13DB-284C-9D2F-A01CB8C02D43}">
      <dgm:prSet/>
      <dgm:spPr/>
      <dgm:t>
        <a:bodyPr/>
        <a:lstStyle/>
        <a:p>
          <a:endParaRPr lang="en-US"/>
        </a:p>
      </dgm:t>
    </dgm:pt>
    <dgm:pt modelId="{A873343E-1157-7644-BD7C-F64AA0044C2A}" type="pres">
      <dgm:prSet presAssocID="{0EB994ED-0112-9D48-9C18-7306DBC0380D}" presName="compositeShape" presStyleCnt="0">
        <dgm:presLayoutVars>
          <dgm:chMax val="7"/>
          <dgm:dir/>
          <dgm:resizeHandles val="exact"/>
        </dgm:presLayoutVars>
      </dgm:prSet>
      <dgm:spPr/>
    </dgm:pt>
    <dgm:pt modelId="{0EC35BA1-273C-D241-AD34-5A1E1DD46E1C}" type="pres">
      <dgm:prSet presAssocID="{471ECE6D-31DE-744C-8A41-AD5CB5CB4D93}" presName="circ1" presStyleLbl="vennNode1" presStyleIdx="0" presStyleCnt="3" custScaleX="107096" custScaleY="98326" custLinFactNeighborX="-3852" custLinFactNeighborY="47257"/>
      <dgm:spPr/>
    </dgm:pt>
    <dgm:pt modelId="{EFC0DA1C-6AB1-1B4D-A20E-71394DE327C9}" type="pres">
      <dgm:prSet presAssocID="{471ECE6D-31DE-744C-8A41-AD5CB5CB4D93}" presName="circ1Tx" presStyleLbl="revTx" presStyleIdx="0" presStyleCnt="0">
        <dgm:presLayoutVars>
          <dgm:chMax val="0"/>
          <dgm:chPref val="0"/>
          <dgm:bulletEnabled val="1"/>
        </dgm:presLayoutVars>
      </dgm:prSet>
      <dgm:spPr/>
    </dgm:pt>
    <dgm:pt modelId="{69114F2A-3BC8-8B44-BF55-438CC93BBD3A}" type="pres">
      <dgm:prSet presAssocID="{FD2C67FB-5D63-934E-BB2C-780346A0E251}" presName="circ2" presStyleLbl="vennNode1" presStyleIdx="1" presStyleCnt="3" custLinFactNeighborX="-86083" custLinFactNeighborY="-64431"/>
      <dgm:spPr/>
    </dgm:pt>
    <dgm:pt modelId="{74FC91EA-5E3C-5D43-8A3C-2EE7267263C1}" type="pres">
      <dgm:prSet presAssocID="{FD2C67FB-5D63-934E-BB2C-780346A0E251}" presName="circ2Tx" presStyleLbl="revTx" presStyleIdx="0" presStyleCnt="0">
        <dgm:presLayoutVars>
          <dgm:chMax val="0"/>
          <dgm:chPref val="0"/>
          <dgm:bulletEnabled val="1"/>
        </dgm:presLayoutVars>
      </dgm:prSet>
      <dgm:spPr/>
    </dgm:pt>
    <dgm:pt modelId="{90B2969D-4108-154D-B51C-11C04F48EC61}" type="pres">
      <dgm:prSet presAssocID="{DC96C052-95F7-7D4D-A514-81ED4B05FF21}" presName="circ3" presStyleLbl="vennNode1" presStyleIdx="2" presStyleCnt="3" custLinFactNeighborX="-40741" custLinFactNeighborY="-5979"/>
      <dgm:spPr/>
    </dgm:pt>
    <dgm:pt modelId="{DF2AA000-6079-544E-B542-2541BA069F48}" type="pres">
      <dgm:prSet presAssocID="{DC96C052-95F7-7D4D-A514-81ED4B05FF21}" presName="circ3Tx" presStyleLbl="revTx" presStyleIdx="0" presStyleCnt="0">
        <dgm:presLayoutVars>
          <dgm:chMax val="0"/>
          <dgm:chPref val="0"/>
          <dgm:bulletEnabled val="1"/>
        </dgm:presLayoutVars>
      </dgm:prSet>
      <dgm:spPr/>
    </dgm:pt>
  </dgm:ptLst>
  <dgm:cxnLst>
    <dgm:cxn modelId="{91A9D3E4-09E2-1B4F-90AD-BF3A9AFC7859}" type="presOf" srcId="{FD2C67FB-5D63-934E-BB2C-780346A0E251}" destId="{74FC91EA-5E3C-5D43-8A3C-2EE7267263C1}" srcOrd="1" destOrd="0" presId="urn:microsoft.com/office/officeart/2005/8/layout/venn1"/>
    <dgm:cxn modelId="{992208A6-BF82-D44E-9710-8908C90EF56D}" type="presOf" srcId="{DC96C052-95F7-7D4D-A514-81ED4B05FF21}" destId="{90B2969D-4108-154D-B51C-11C04F48EC61}" srcOrd="0" destOrd="0" presId="urn:microsoft.com/office/officeart/2005/8/layout/venn1"/>
    <dgm:cxn modelId="{D42F31AB-D16A-A040-9CA0-8026A173DF3D}" type="presOf" srcId="{0EB994ED-0112-9D48-9C18-7306DBC0380D}" destId="{A873343E-1157-7644-BD7C-F64AA0044C2A}" srcOrd="0" destOrd="0" presId="urn:microsoft.com/office/officeart/2005/8/layout/venn1"/>
    <dgm:cxn modelId="{CF448B53-9E4D-CA45-8A0F-E19C4A37BAA0}" type="presOf" srcId="{471ECE6D-31DE-744C-8A41-AD5CB5CB4D93}" destId="{0EC35BA1-273C-D241-AD34-5A1E1DD46E1C}" srcOrd="0" destOrd="0" presId="urn:microsoft.com/office/officeart/2005/8/layout/venn1"/>
    <dgm:cxn modelId="{3E9708C3-F24E-F647-9250-CDCF59F04B1D}" type="presOf" srcId="{DC96C052-95F7-7D4D-A514-81ED4B05FF21}" destId="{DF2AA000-6079-544E-B542-2541BA069F48}" srcOrd="1" destOrd="0" presId="urn:microsoft.com/office/officeart/2005/8/layout/venn1"/>
    <dgm:cxn modelId="{C48F3865-1C7B-C742-8D02-2092D916DD81}" srcId="{0EB994ED-0112-9D48-9C18-7306DBC0380D}" destId="{FD2C67FB-5D63-934E-BB2C-780346A0E251}" srcOrd="1" destOrd="0" parTransId="{8F7BF7B3-EE32-D649-AC31-66062DDBD175}" sibTransId="{F520043E-C80E-F44A-9DEE-5892F733F843}"/>
    <dgm:cxn modelId="{E0D885DF-7090-314E-88DE-D4C310DDCC42}" srcId="{0EB994ED-0112-9D48-9C18-7306DBC0380D}" destId="{471ECE6D-31DE-744C-8A41-AD5CB5CB4D93}" srcOrd="0" destOrd="0" parTransId="{C4EC0C73-0DCC-A447-B2CA-086065EA027A}" sibTransId="{687E0FCE-59D3-DE4F-9C13-7A9FD66B36FB}"/>
    <dgm:cxn modelId="{0459D39C-13DB-284C-9D2F-A01CB8C02D43}" srcId="{0EB994ED-0112-9D48-9C18-7306DBC0380D}" destId="{DC96C052-95F7-7D4D-A514-81ED4B05FF21}" srcOrd="2" destOrd="0" parTransId="{CF5F5E40-4E58-DF46-88A4-5CA869120B52}" sibTransId="{7C10F5A7-4F03-C94E-9219-9765DBFB127E}"/>
    <dgm:cxn modelId="{0D0464B8-A1C8-324D-8D6C-089A5C22423B}" type="presOf" srcId="{FD2C67FB-5D63-934E-BB2C-780346A0E251}" destId="{69114F2A-3BC8-8B44-BF55-438CC93BBD3A}" srcOrd="0" destOrd="0" presId="urn:microsoft.com/office/officeart/2005/8/layout/venn1"/>
    <dgm:cxn modelId="{D69F455B-23C3-E445-A025-7D5BE80C7939}" type="presOf" srcId="{471ECE6D-31DE-744C-8A41-AD5CB5CB4D93}" destId="{EFC0DA1C-6AB1-1B4D-A20E-71394DE327C9}" srcOrd="1" destOrd="0" presId="urn:microsoft.com/office/officeart/2005/8/layout/venn1"/>
    <dgm:cxn modelId="{BA8E83F7-C827-824F-BFD3-9F4B440EE086}" type="presParOf" srcId="{A873343E-1157-7644-BD7C-F64AA0044C2A}" destId="{0EC35BA1-273C-D241-AD34-5A1E1DD46E1C}" srcOrd="0" destOrd="0" presId="urn:microsoft.com/office/officeart/2005/8/layout/venn1"/>
    <dgm:cxn modelId="{9DBB001B-78BB-334E-8863-5082C6A042E5}" type="presParOf" srcId="{A873343E-1157-7644-BD7C-F64AA0044C2A}" destId="{EFC0DA1C-6AB1-1B4D-A20E-71394DE327C9}" srcOrd="1" destOrd="0" presId="urn:microsoft.com/office/officeart/2005/8/layout/venn1"/>
    <dgm:cxn modelId="{B3B9C290-CC69-0340-9C4E-4E70189F64ED}" type="presParOf" srcId="{A873343E-1157-7644-BD7C-F64AA0044C2A}" destId="{69114F2A-3BC8-8B44-BF55-438CC93BBD3A}" srcOrd="2" destOrd="0" presId="urn:microsoft.com/office/officeart/2005/8/layout/venn1"/>
    <dgm:cxn modelId="{C94D4D7D-8892-674F-A654-1CF8B44525D9}" type="presParOf" srcId="{A873343E-1157-7644-BD7C-F64AA0044C2A}" destId="{74FC91EA-5E3C-5D43-8A3C-2EE7267263C1}" srcOrd="3" destOrd="0" presId="urn:microsoft.com/office/officeart/2005/8/layout/venn1"/>
    <dgm:cxn modelId="{7B958915-FAF5-AC4B-AF6D-EFEF1BF5E9D8}" type="presParOf" srcId="{A873343E-1157-7644-BD7C-F64AA0044C2A}" destId="{90B2969D-4108-154D-B51C-11C04F48EC61}" srcOrd="4" destOrd="0" presId="urn:microsoft.com/office/officeart/2005/8/layout/venn1"/>
    <dgm:cxn modelId="{5AF130AD-6F64-B04E-94B4-DE79515D3482}" type="presParOf" srcId="{A873343E-1157-7644-BD7C-F64AA0044C2A}" destId="{DF2AA000-6079-544E-B542-2541BA069F48}"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839E95-E38E-6340-BD79-3B316321CF3C}" type="doc">
      <dgm:prSet loTypeId="urn:microsoft.com/office/officeart/2005/8/layout/hierarchy1" loCatId="" qsTypeId="urn:microsoft.com/office/officeart/2005/8/quickstyle/simple4" qsCatId="simple" csTypeId="urn:microsoft.com/office/officeart/2005/8/colors/accent1_2" csCatId="accent1" phldr="1"/>
      <dgm:spPr/>
      <dgm:t>
        <a:bodyPr/>
        <a:lstStyle/>
        <a:p>
          <a:endParaRPr lang="en-US"/>
        </a:p>
      </dgm:t>
    </dgm:pt>
    <dgm:pt modelId="{79913E08-4F8B-5D49-8F7D-76B9734E7410}">
      <dgm:prSet phldrT="[Text]" custT="1"/>
      <dgm:spPr/>
      <dgm:t>
        <a:bodyPr/>
        <a:lstStyle/>
        <a:p>
          <a:r>
            <a:rPr lang="en-US" sz="1000" dirty="0"/>
            <a:t>Threat 1.</a:t>
          </a:r>
        </a:p>
        <a:p>
          <a:r>
            <a:rPr lang="en-US" sz="1000" dirty="0"/>
            <a:t>Attacker spoofs a student to gain access to UOA grades  </a:t>
          </a:r>
        </a:p>
        <a:p>
          <a:endParaRPr lang="en-US" sz="1000" dirty="0"/>
        </a:p>
      </dgm:t>
    </dgm:pt>
    <dgm:pt modelId="{3694D62A-A868-0E47-B8A9-C830F642CC56}" type="parTrans" cxnId="{1D9F6139-8592-9840-8992-D7C06B623824}">
      <dgm:prSet/>
      <dgm:spPr/>
      <dgm:t>
        <a:bodyPr/>
        <a:lstStyle/>
        <a:p>
          <a:endParaRPr lang="en-US"/>
        </a:p>
      </dgm:t>
    </dgm:pt>
    <dgm:pt modelId="{8F800B16-5B78-994D-B015-85333AFE89DA}" type="sibTrans" cxnId="{1D9F6139-8592-9840-8992-D7C06B623824}">
      <dgm:prSet/>
      <dgm:spPr/>
      <dgm:t>
        <a:bodyPr/>
        <a:lstStyle/>
        <a:p>
          <a:endParaRPr lang="en-US"/>
        </a:p>
      </dgm:t>
    </dgm:pt>
    <dgm:pt modelId="{2F7CB935-1AB2-9E43-8958-6116CA9456E2}">
      <dgm:prSet phldrT="[Text]" custT="1"/>
      <dgm:spPr/>
      <dgm:t>
        <a:bodyPr/>
        <a:lstStyle/>
        <a:p>
          <a:r>
            <a:rPr lang="en-US" sz="1200" dirty="0"/>
            <a:t>1.1 Social engineering- shoulder surf</a:t>
          </a:r>
        </a:p>
      </dgm:t>
    </dgm:pt>
    <dgm:pt modelId="{B61E50EF-B1A5-6147-AD5B-DC634AAB2C57}" type="parTrans" cxnId="{2002341B-21A1-2A44-8037-652B71031FF6}">
      <dgm:prSet/>
      <dgm:spPr/>
      <dgm:t>
        <a:bodyPr/>
        <a:lstStyle/>
        <a:p>
          <a:endParaRPr lang="en-US"/>
        </a:p>
      </dgm:t>
    </dgm:pt>
    <dgm:pt modelId="{22080F70-90AC-6A43-BB56-0C07E4F92AA7}" type="sibTrans" cxnId="{2002341B-21A1-2A44-8037-652B71031FF6}">
      <dgm:prSet/>
      <dgm:spPr/>
      <dgm:t>
        <a:bodyPr/>
        <a:lstStyle/>
        <a:p>
          <a:endParaRPr lang="en-US"/>
        </a:p>
      </dgm:t>
    </dgm:pt>
    <dgm:pt modelId="{551FE142-92D1-0647-8EE4-4C2FE50F1261}">
      <dgm:prSet phldrT="[Text]" custT="1"/>
      <dgm:spPr/>
      <dgm:t>
        <a:bodyPr/>
        <a:lstStyle/>
        <a:p>
          <a:r>
            <a:rPr lang="en-US" sz="1000" dirty="0"/>
            <a:t>1.1.1</a:t>
          </a:r>
        </a:p>
        <a:p>
          <a:r>
            <a:rPr lang="en-US" sz="1000" dirty="0"/>
            <a:t>Gains access to UOA details. </a:t>
          </a:r>
        </a:p>
      </dgm:t>
    </dgm:pt>
    <dgm:pt modelId="{A34BFBCC-D66C-5047-9621-A8C9E11EFA8E}" type="parTrans" cxnId="{B4151584-820A-2D49-9C65-44FF84F35B7C}">
      <dgm:prSet/>
      <dgm:spPr/>
      <dgm:t>
        <a:bodyPr/>
        <a:lstStyle/>
        <a:p>
          <a:endParaRPr lang="en-US"/>
        </a:p>
      </dgm:t>
    </dgm:pt>
    <dgm:pt modelId="{8BA85F83-50A6-1A45-A1EA-72BEDA9C8B3E}" type="sibTrans" cxnId="{B4151584-820A-2D49-9C65-44FF84F35B7C}">
      <dgm:prSet/>
      <dgm:spPr/>
      <dgm:t>
        <a:bodyPr/>
        <a:lstStyle/>
        <a:p>
          <a:endParaRPr lang="en-US"/>
        </a:p>
      </dgm:t>
    </dgm:pt>
    <dgm:pt modelId="{38D60A24-5746-9E49-B6E6-236012603B85}">
      <dgm:prSet phldrT="[Text]" custT="1"/>
      <dgm:spPr/>
      <dgm:t>
        <a:bodyPr/>
        <a:lstStyle/>
        <a:p>
          <a:r>
            <a:rPr lang="en-US" sz="1000" dirty="0"/>
            <a:t>1.1.2</a:t>
          </a:r>
        </a:p>
        <a:p>
          <a:r>
            <a:rPr lang="en-US" sz="1000" dirty="0"/>
            <a:t>Gains access and changes password. Elevation of Privilege.</a:t>
          </a:r>
        </a:p>
      </dgm:t>
    </dgm:pt>
    <dgm:pt modelId="{62760FDD-14CF-3C43-A784-1AA09532EF23}" type="parTrans" cxnId="{F1591460-8032-B94E-9C0B-CE15BF841B58}">
      <dgm:prSet/>
      <dgm:spPr/>
      <dgm:t>
        <a:bodyPr/>
        <a:lstStyle/>
        <a:p>
          <a:endParaRPr lang="en-US"/>
        </a:p>
      </dgm:t>
    </dgm:pt>
    <dgm:pt modelId="{0B91FFD1-28E8-504B-9AAE-F74CB2D196B6}" type="sibTrans" cxnId="{F1591460-8032-B94E-9C0B-CE15BF841B58}">
      <dgm:prSet/>
      <dgm:spPr/>
      <dgm:t>
        <a:bodyPr/>
        <a:lstStyle/>
        <a:p>
          <a:endParaRPr lang="en-US"/>
        </a:p>
      </dgm:t>
    </dgm:pt>
    <dgm:pt modelId="{803434DE-2611-AD4F-90EB-F0BF5D20AEF1}">
      <dgm:prSet phldrT="[Text]" custT="1"/>
      <dgm:spPr/>
      <dgm:t>
        <a:bodyPr/>
        <a:lstStyle/>
        <a:p>
          <a:r>
            <a:rPr lang="en-US" sz="1000" dirty="0"/>
            <a:t>1.2 Gets lucky-guesses password</a:t>
          </a:r>
        </a:p>
      </dgm:t>
    </dgm:pt>
    <dgm:pt modelId="{F394AB7E-4288-0E4B-BACA-C2976A74D072}" type="parTrans" cxnId="{F8298291-16F8-2E41-BB1B-C16F8F173934}">
      <dgm:prSet/>
      <dgm:spPr/>
      <dgm:t>
        <a:bodyPr/>
        <a:lstStyle/>
        <a:p>
          <a:endParaRPr lang="en-US"/>
        </a:p>
      </dgm:t>
    </dgm:pt>
    <dgm:pt modelId="{8626FF46-E9E3-D94D-8B12-309D42E0EFD0}" type="sibTrans" cxnId="{F8298291-16F8-2E41-BB1B-C16F8F173934}">
      <dgm:prSet/>
      <dgm:spPr/>
      <dgm:t>
        <a:bodyPr/>
        <a:lstStyle/>
        <a:p>
          <a:endParaRPr lang="en-US"/>
        </a:p>
      </dgm:t>
    </dgm:pt>
    <dgm:pt modelId="{AA022157-A2E4-4547-8D49-1F900564BB8E}">
      <dgm:prSet phldrT="[Text]" custT="1"/>
      <dgm:spPr/>
      <dgm:t>
        <a:bodyPr/>
        <a:lstStyle/>
        <a:p>
          <a:r>
            <a:rPr lang="en-US" sz="1000" dirty="0"/>
            <a:t>1.2.1</a:t>
          </a:r>
        </a:p>
        <a:p>
          <a:r>
            <a:rPr lang="en-US" sz="1000" dirty="0"/>
            <a:t>Gains access to UOA details. </a:t>
          </a:r>
        </a:p>
      </dgm:t>
    </dgm:pt>
    <dgm:pt modelId="{A4559F80-ECF4-7B44-8F29-7F19535F6EF0}" type="parTrans" cxnId="{80239D76-17CF-5A41-A5AF-CC844FB18771}">
      <dgm:prSet/>
      <dgm:spPr/>
      <dgm:t>
        <a:bodyPr/>
        <a:lstStyle/>
        <a:p>
          <a:endParaRPr lang="en-US"/>
        </a:p>
      </dgm:t>
    </dgm:pt>
    <dgm:pt modelId="{D2B6D6D5-A119-DD4C-A254-C9877C542523}" type="sibTrans" cxnId="{80239D76-17CF-5A41-A5AF-CC844FB18771}">
      <dgm:prSet/>
      <dgm:spPr/>
      <dgm:t>
        <a:bodyPr/>
        <a:lstStyle/>
        <a:p>
          <a:endParaRPr lang="en-US"/>
        </a:p>
      </dgm:t>
    </dgm:pt>
    <dgm:pt modelId="{16623F52-1F5A-EF49-936E-FB1C71333262}" type="pres">
      <dgm:prSet presAssocID="{25839E95-E38E-6340-BD79-3B316321CF3C}" presName="hierChild1" presStyleCnt="0">
        <dgm:presLayoutVars>
          <dgm:chPref val="1"/>
          <dgm:dir/>
          <dgm:animOne val="branch"/>
          <dgm:animLvl val="lvl"/>
          <dgm:resizeHandles/>
        </dgm:presLayoutVars>
      </dgm:prSet>
      <dgm:spPr/>
    </dgm:pt>
    <dgm:pt modelId="{09923A5D-C794-4743-8C35-496B0188E00F}" type="pres">
      <dgm:prSet presAssocID="{79913E08-4F8B-5D49-8F7D-76B9734E7410}" presName="hierRoot1" presStyleCnt="0"/>
      <dgm:spPr/>
    </dgm:pt>
    <dgm:pt modelId="{206958F6-531A-E44A-AE2F-175A4B5C4555}" type="pres">
      <dgm:prSet presAssocID="{79913E08-4F8B-5D49-8F7D-76B9734E7410}" presName="composite" presStyleCnt="0"/>
      <dgm:spPr/>
    </dgm:pt>
    <dgm:pt modelId="{E8EB287D-14DD-3544-856B-A872A51A5DBD}" type="pres">
      <dgm:prSet presAssocID="{79913E08-4F8B-5D49-8F7D-76B9734E7410}" presName="background" presStyleLbl="node0" presStyleIdx="0" presStyleCnt="1"/>
      <dgm:spPr/>
    </dgm:pt>
    <dgm:pt modelId="{0144196B-EFF9-F746-B7E3-BFCAFB0253C0}" type="pres">
      <dgm:prSet presAssocID="{79913E08-4F8B-5D49-8F7D-76B9734E7410}" presName="text" presStyleLbl="fgAcc0" presStyleIdx="0" presStyleCnt="1" custAng="0" custScaleX="143088" custScaleY="80703" custLinFactNeighborX="-488" custLinFactNeighborY="-215">
        <dgm:presLayoutVars>
          <dgm:chPref val="3"/>
        </dgm:presLayoutVars>
      </dgm:prSet>
      <dgm:spPr/>
    </dgm:pt>
    <dgm:pt modelId="{7FCFDC70-59A7-674E-B320-3B3B9C7C0A59}" type="pres">
      <dgm:prSet presAssocID="{79913E08-4F8B-5D49-8F7D-76B9734E7410}" presName="hierChild2" presStyleCnt="0"/>
      <dgm:spPr/>
    </dgm:pt>
    <dgm:pt modelId="{3105EBA9-91C0-844E-9823-C11103203196}" type="pres">
      <dgm:prSet presAssocID="{B61E50EF-B1A5-6147-AD5B-DC634AAB2C57}" presName="Name10" presStyleLbl="parChTrans1D2" presStyleIdx="0" presStyleCnt="2"/>
      <dgm:spPr/>
    </dgm:pt>
    <dgm:pt modelId="{D3478500-3181-6B4E-9BA0-B0E8A0AA0867}" type="pres">
      <dgm:prSet presAssocID="{2F7CB935-1AB2-9E43-8958-6116CA9456E2}" presName="hierRoot2" presStyleCnt="0"/>
      <dgm:spPr/>
    </dgm:pt>
    <dgm:pt modelId="{41FB2F33-EF98-B942-A37D-F65317FC24A2}" type="pres">
      <dgm:prSet presAssocID="{2F7CB935-1AB2-9E43-8958-6116CA9456E2}" presName="composite2" presStyleCnt="0"/>
      <dgm:spPr/>
    </dgm:pt>
    <dgm:pt modelId="{031E2FD0-8CDA-D449-BAA9-BA3F8D582486}" type="pres">
      <dgm:prSet presAssocID="{2F7CB935-1AB2-9E43-8958-6116CA9456E2}" presName="background2" presStyleLbl="node2" presStyleIdx="0" presStyleCnt="2"/>
      <dgm:spPr/>
    </dgm:pt>
    <dgm:pt modelId="{9BA19C93-0EF5-6B4D-AC7D-84ED5BCBDFC0}" type="pres">
      <dgm:prSet presAssocID="{2F7CB935-1AB2-9E43-8958-6116CA9456E2}" presName="text2" presStyleLbl="fgAcc2" presStyleIdx="0" presStyleCnt="2">
        <dgm:presLayoutVars>
          <dgm:chPref val="3"/>
        </dgm:presLayoutVars>
      </dgm:prSet>
      <dgm:spPr/>
    </dgm:pt>
    <dgm:pt modelId="{688C36AB-644D-3E4F-AE7C-B06C225130A5}" type="pres">
      <dgm:prSet presAssocID="{2F7CB935-1AB2-9E43-8958-6116CA9456E2}" presName="hierChild3" presStyleCnt="0"/>
      <dgm:spPr/>
    </dgm:pt>
    <dgm:pt modelId="{0D89D1D9-B42F-BC4E-97DF-94F86E592518}" type="pres">
      <dgm:prSet presAssocID="{A34BFBCC-D66C-5047-9621-A8C9E11EFA8E}" presName="Name17" presStyleLbl="parChTrans1D3" presStyleIdx="0" presStyleCnt="3"/>
      <dgm:spPr/>
    </dgm:pt>
    <dgm:pt modelId="{D11DBA95-1F77-9B49-8B2D-486705AC73B7}" type="pres">
      <dgm:prSet presAssocID="{551FE142-92D1-0647-8EE4-4C2FE50F1261}" presName="hierRoot3" presStyleCnt="0"/>
      <dgm:spPr/>
    </dgm:pt>
    <dgm:pt modelId="{9A581C02-1992-EC4E-9E19-C651FD1712E2}" type="pres">
      <dgm:prSet presAssocID="{551FE142-92D1-0647-8EE4-4C2FE50F1261}" presName="composite3" presStyleCnt="0"/>
      <dgm:spPr/>
    </dgm:pt>
    <dgm:pt modelId="{9291979A-C359-904C-B986-8F13C11775BA}" type="pres">
      <dgm:prSet presAssocID="{551FE142-92D1-0647-8EE4-4C2FE50F1261}" presName="background3" presStyleLbl="node3" presStyleIdx="0" presStyleCnt="3"/>
      <dgm:spPr/>
    </dgm:pt>
    <dgm:pt modelId="{077F7B54-10BE-6147-B248-4CADFB153E64}" type="pres">
      <dgm:prSet presAssocID="{551FE142-92D1-0647-8EE4-4C2FE50F1261}" presName="text3" presStyleLbl="fgAcc3" presStyleIdx="0" presStyleCnt="3">
        <dgm:presLayoutVars>
          <dgm:chPref val="3"/>
        </dgm:presLayoutVars>
      </dgm:prSet>
      <dgm:spPr/>
    </dgm:pt>
    <dgm:pt modelId="{07F0F57A-5B04-5844-A475-D8C7DFA6B168}" type="pres">
      <dgm:prSet presAssocID="{551FE142-92D1-0647-8EE4-4C2FE50F1261}" presName="hierChild4" presStyleCnt="0"/>
      <dgm:spPr/>
    </dgm:pt>
    <dgm:pt modelId="{01F131AF-A32F-A04C-A5A5-098762F1ADDF}" type="pres">
      <dgm:prSet presAssocID="{62760FDD-14CF-3C43-A784-1AA09532EF23}" presName="Name17" presStyleLbl="parChTrans1D3" presStyleIdx="1" presStyleCnt="3"/>
      <dgm:spPr/>
    </dgm:pt>
    <dgm:pt modelId="{F7F03F43-D210-EB47-AD82-26F2F7CEF7F4}" type="pres">
      <dgm:prSet presAssocID="{38D60A24-5746-9E49-B6E6-236012603B85}" presName="hierRoot3" presStyleCnt="0"/>
      <dgm:spPr/>
    </dgm:pt>
    <dgm:pt modelId="{1BE5F4F4-2C6C-4849-99AA-403308C95C0C}" type="pres">
      <dgm:prSet presAssocID="{38D60A24-5746-9E49-B6E6-236012603B85}" presName="composite3" presStyleCnt="0"/>
      <dgm:spPr/>
    </dgm:pt>
    <dgm:pt modelId="{E99D6EB1-72D1-9F49-8EC2-E11906A6F9FB}" type="pres">
      <dgm:prSet presAssocID="{38D60A24-5746-9E49-B6E6-236012603B85}" presName="background3" presStyleLbl="node3" presStyleIdx="1" presStyleCnt="3"/>
      <dgm:spPr/>
    </dgm:pt>
    <dgm:pt modelId="{650835C9-EF0C-9F4B-8466-CE1C4D02BB72}" type="pres">
      <dgm:prSet presAssocID="{38D60A24-5746-9E49-B6E6-236012603B85}" presName="text3" presStyleLbl="fgAcc3" presStyleIdx="1" presStyleCnt="3">
        <dgm:presLayoutVars>
          <dgm:chPref val="3"/>
        </dgm:presLayoutVars>
      </dgm:prSet>
      <dgm:spPr/>
    </dgm:pt>
    <dgm:pt modelId="{07DA89F5-10D9-C14B-80A7-D527E8C5B6AE}" type="pres">
      <dgm:prSet presAssocID="{38D60A24-5746-9E49-B6E6-236012603B85}" presName="hierChild4" presStyleCnt="0"/>
      <dgm:spPr/>
    </dgm:pt>
    <dgm:pt modelId="{E531E5FA-89AB-244F-A7CC-E779C1CA4A8E}" type="pres">
      <dgm:prSet presAssocID="{F394AB7E-4288-0E4B-BACA-C2976A74D072}" presName="Name10" presStyleLbl="parChTrans1D2" presStyleIdx="1" presStyleCnt="2"/>
      <dgm:spPr/>
    </dgm:pt>
    <dgm:pt modelId="{C5533038-C1E4-D84D-A362-CCD26998C55E}" type="pres">
      <dgm:prSet presAssocID="{803434DE-2611-AD4F-90EB-F0BF5D20AEF1}" presName="hierRoot2" presStyleCnt="0"/>
      <dgm:spPr/>
    </dgm:pt>
    <dgm:pt modelId="{9260C2D5-F10A-2846-BF6B-5725E9C2E947}" type="pres">
      <dgm:prSet presAssocID="{803434DE-2611-AD4F-90EB-F0BF5D20AEF1}" presName="composite2" presStyleCnt="0"/>
      <dgm:spPr/>
    </dgm:pt>
    <dgm:pt modelId="{BD574FDB-8624-D145-9F77-EFFF19131B56}" type="pres">
      <dgm:prSet presAssocID="{803434DE-2611-AD4F-90EB-F0BF5D20AEF1}" presName="background2" presStyleLbl="node2" presStyleIdx="1" presStyleCnt="2"/>
      <dgm:spPr/>
    </dgm:pt>
    <dgm:pt modelId="{E033E98E-7A4C-624C-A626-04443956C560}" type="pres">
      <dgm:prSet presAssocID="{803434DE-2611-AD4F-90EB-F0BF5D20AEF1}" presName="text2" presStyleLbl="fgAcc2" presStyleIdx="1" presStyleCnt="2">
        <dgm:presLayoutVars>
          <dgm:chPref val="3"/>
        </dgm:presLayoutVars>
      </dgm:prSet>
      <dgm:spPr/>
    </dgm:pt>
    <dgm:pt modelId="{01E3D877-6D6A-6640-9F44-6FE9F4654A41}" type="pres">
      <dgm:prSet presAssocID="{803434DE-2611-AD4F-90EB-F0BF5D20AEF1}" presName="hierChild3" presStyleCnt="0"/>
      <dgm:spPr/>
    </dgm:pt>
    <dgm:pt modelId="{7E6ABB7F-B47A-9C45-8C04-589FAB0BF0BF}" type="pres">
      <dgm:prSet presAssocID="{A4559F80-ECF4-7B44-8F29-7F19535F6EF0}" presName="Name17" presStyleLbl="parChTrans1D3" presStyleIdx="2" presStyleCnt="3"/>
      <dgm:spPr/>
    </dgm:pt>
    <dgm:pt modelId="{CD296A94-6610-4245-9725-F807ED7BEEC6}" type="pres">
      <dgm:prSet presAssocID="{AA022157-A2E4-4547-8D49-1F900564BB8E}" presName="hierRoot3" presStyleCnt="0"/>
      <dgm:spPr/>
    </dgm:pt>
    <dgm:pt modelId="{1ED54EF6-E757-D742-807B-4FF4A49DEF83}" type="pres">
      <dgm:prSet presAssocID="{AA022157-A2E4-4547-8D49-1F900564BB8E}" presName="composite3" presStyleCnt="0"/>
      <dgm:spPr/>
    </dgm:pt>
    <dgm:pt modelId="{C0C4DB5F-2E74-B844-B1A4-2283162BB909}" type="pres">
      <dgm:prSet presAssocID="{AA022157-A2E4-4547-8D49-1F900564BB8E}" presName="background3" presStyleLbl="node3" presStyleIdx="2" presStyleCnt="3"/>
      <dgm:spPr/>
    </dgm:pt>
    <dgm:pt modelId="{375A3631-D4E8-1848-9C9B-1ECFBD0B8031}" type="pres">
      <dgm:prSet presAssocID="{AA022157-A2E4-4547-8D49-1F900564BB8E}" presName="text3" presStyleLbl="fgAcc3" presStyleIdx="2" presStyleCnt="3">
        <dgm:presLayoutVars>
          <dgm:chPref val="3"/>
        </dgm:presLayoutVars>
      </dgm:prSet>
      <dgm:spPr/>
    </dgm:pt>
    <dgm:pt modelId="{8490C9B2-39E6-8046-912C-D98394F0592A}" type="pres">
      <dgm:prSet presAssocID="{AA022157-A2E4-4547-8D49-1F900564BB8E}" presName="hierChild4" presStyleCnt="0"/>
      <dgm:spPr/>
    </dgm:pt>
  </dgm:ptLst>
  <dgm:cxnLst>
    <dgm:cxn modelId="{D263650A-7AFF-284D-87C7-8376BCDA3352}" type="presOf" srcId="{F394AB7E-4288-0E4B-BACA-C2976A74D072}" destId="{E531E5FA-89AB-244F-A7CC-E779C1CA4A8E}" srcOrd="0" destOrd="0" presId="urn:microsoft.com/office/officeart/2005/8/layout/hierarchy1"/>
    <dgm:cxn modelId="{AF2B437A-C2EA-0043-BD51-574903869AED}" type="presOf" srcId="{A4559F80-ECF4-7B44-8F29-7F19535F6EF0}" destId="{7E6ABB7F-B47A-9C45-8C04-589FAB0BF0BF}" srcOrd="0" destOrd="0" presId="urn:microsoft.com/office/officeart/2005/8/layout/hierarchy1"/>
    <dgm:cxn modelId="{F8298291-16F8-2E41-BB1B-C16F8F173934}" srcId="{79913E08-4F8B-5D49-8F7D-76B9734E7410}" destId="{803434DE-2611-AD4F-90EB-F0BF5D20AEF1}" srcOrd="1" destOrd="0" parTransId="{F394AB7E-4288-0E4B-BACA-C2976A74D072}" sibTransId="{8626FF46-E9E3-D94D-8B12-309D42E0EFD0}"/>
    <dgm:cxn modelId="{F1591460-8032-B94E-9C0B-CE15BF841B58}" srcId="{2F7CB935-1AB2-9E43-8958-6116CA9456E2}" destId="{38D60A24-5746-9E49-B6E6-236012603B85}" srcOrd="1" destOrd="0" parTransId="{62760FDD-14CF-3C43-A784-1AA09532EF23}" sibTransId="{0B91FFD1-28E8-504B-9AAE-F74CB2D196B6}"/>
    <dgm:cxn modelId="{2002341B-21A1-2A44-8037-652B71031FF6}" srcId="{79913E08-4F8B-5D49-8F7D-76B9734E7410}" destId="{2F7CB935-1AB2-9E43-8958-6116CA9456E2}" srcOrd="0" destOrd="0" parTransId="{B61E50EF-B1A5-6147-AD5B-DC634AAB2C57}" sibTransId="{22080F70-90AC-6A43-BB56-0C07E4F92AA7}"/>
    <dgm:cxn modelId="{6F8DF59E-CCC5-3148-B5DC-89E5BEF3F09D}" type="presOf" srcId="{38D60A24-5746-9E49-B6E6-236012603B85}" destId="{650835C9-EF0C-9F4B-8466-CE1C4D02BB72}" srcOrd="0" destOrd="0" presId="urn:microsoft.com/office/officeart/2005/8/layout/hierarchy1"/>
    <dgm:cxn modelId="{FAF00D01-B97E-7445-B71C-E7ED2BB10003}" type="presOf" srcId="{B61E50EF-B1A5-6147-AD5B-DC634AAB2C57}" destId="{3105EBA9-91C0-844E-9823-C11103203196}" srcOrd="0" destOrd="0" presId="urn:microsoft.com/office/officeart/2005/8/layout/hierarchy1"/>
    <dgm:cxn modelId="{4C40E273-E99E-1B4F-9D00-EAA729F1A244}" type="presOf" srcId="{551FE142-92D1-0647-8EE4-4C2FE50F1261}" destId="{077F7B54-10BE-6147-B248-4CADFB153E64}" srcOrd="0" destOrd="0" presId="urn:microsoft.com/office/officeart/2005/8/layout/hierarchy1"/>
    <dgm:cxn modelId="{258473CF-722C-EA4A-B5F2-D6C9DCA9BA03}" type="presOf" srcId="{62760FDD-14CF-3C43-A784-1AA09532EF23}" destId="{01F131AF-A32F-A04C-A5A5-098762F1ADDF}" srcOrd="0" destOrd="0" presId="urn:microsoft.com/office/officeart/2005/8/layout/hierarchy1"/>
    <dgm:cxn modelId="{AE9485B2-AED3-6348-B780-59DC81CDD6DF}" type="presOf" srcId="{2F7CB935-1AB2-9E43-8958-6116CA9456E2}" destId="{9BA19C93-0EF5-6B4D-AC7D-84ED5BCBDFC0}" srcOrd="0" destOrd="0" presId="urn:microsoft.com/office/officeart/2005/8/layout/hierarchy1"/>
    <dgm:cxn modelId="{B4151584-820A-2D49-9C65-44FF84F35B7C}" srcId="{2F7CB935-1AB2-9E43-8958-6116CA9456E2}" destId="{551FE142-92D1-0647-8EE4-4C2FE50F1261}" srcOrd="0" destOrd="0" parTransId="{A34BFBCC-D66C-5047-9621-A8C9E11EFA8E}" sibTransId="{8BA85F83-50A6-1A45-A1EA-72BEDA9C8B3E}"/>
    <dgm:cxn modelId="{267397E2-3A50-5740-B493-B581D78039C2}" type="presOf" srcId="{25839E95-E38E-6340-BD79-3B316321CF3C}" destId="{16623F52-1F5A-EF49-936E-FB1C71333262}" srcOrd="0" destOrd="0" presId="urn:microsoft.com/office/officeart/2005/8/layout/hierarchy1"/>
    <dgm:cxn modelId="{7D8B8204-CB41-2443-9B28-C3BBE1E83E94}" type="presOf" srcId="{79913E08-4F8B-5D49-8F7D-76B9734E7410}" destId="{0144196B-EFF9-F746-B7E3-BFCAFB0253C0}" srcOrd="0" destOrd="0" presId="urn:microsoft.com/office/officeart/2005/8/layout/hierarchy1"/>
    <dgm:cxn modelId="{A704448E-427E-714C-999A-88DB96120571}" type="presOf" srcId="{AA022157-A2E4-4547-8D49-1F900564BB8E}" destId="{375A3631-D4E8-1848-9C9B-1ECFBD0B8031}" srcOrd="0" destOrd="0" presId="urn:microsoft.com/office/officeart/2005/8/layout/hierarchy1"/>
    <dgm:cxn modelId="{C3221797-EA3A-6F4D-A0EB-F8046A4AA7BD}" type="presOf" srcId="{A34BFBCC-D66C-5047-9621-A8C9E11EFA8E}" destId="{0D89D1D9-B42F-BC4E-97DF-94F86E592518}" srcOrd="0" destOrd="0" presId="urn:microsoft.com/office/officeart/2005/8/layout/hierarchy1"/>
    <dgm:cxn modelId="{80239D76-17CF-5A41-A5AF-CC844FB18771}" srcId="{803434DE-2611-AD4F-90EB-F0BF5D20AEF1}" destId="{AA022157-A2E4-4547-8D49-1F900564BB8E}" srcOrd="0" destOrd="0" parTransId="{A4559F80-ECF4-7B44-8F29-7F19535F6EF0}" sibTransId="{D2B6D6D5-A119-DD4C-A254-C9877C542523}"/>
    <dgm:cxn modelId="{277F1FCF-64CD-5247-A883-3F648DDB66C0}" type="presOf" srcId="{803434DE-2611-AD4F-90EB-F0BF5D20AEF1}" destId="{E033E98E-7A4C-624C-A626-04443956C560}" srcOrd="0" destOrd="0" presId="urn:microsoft.com/office/officeart/2005/8/layout/hierarchy1"/>
    <dgm:cxn modelId="{1D9F6139-8592-9840-8992-D7C06B623824}" srcId="{25839E95-E38E-6340-BD79-3B316321CF3C}" destId="{79913E08-4F8B-5D49-8F7D-76B9734E7410}" srcOrd="0" destOrd="0" parTransId="{3694D62A-A868-0E47-B8A9-C830F642CC56}" sibTransId="{8F800B16-5B78-994D-B015-85333AFE89DA}"/>
    <dgm:cxn modelId="{6B32FB76-D9B6-FE4A-B40A-59A16223B2AC}" type="presParOf" srcId="{16623F52-1F5A-EF49-936E-FB1C71333262}" destId="{09923A5D-C794-4743-8C35-496B0188E00F}" srcOrd="0" destOrd="0" presId="urn:microsoft.com/office/officeart/2005/8/layout/hierarchy1"/>
    <dgm:cxn modelId="{F95CBE02-4B7A-7A49-A703-70A683A542B8}" type="presParOf" srcId="{09923A5D-C794-4743-8C35-496B0188E00F}" destId="{206958F6-531A-E44A-AE2F-175A4B5C4555}" srcOrd="0" destOrd="0" presId="urn:microsoft.com/office/officeart/2005/8/layout/hierarchy1"/>
    <dgm:cxn modelId="{FE731414-00E7-5A48-B165-E6B0C48EAA18}" type="presParOf" srcId="{206958F6-531A-E44A-AE2F-175A4B5C4555}" destId="{E8EB287D-14DD-3544-856B-A872A51A5DBD}" srcOrd="0" destOrd="0" presId="urn:microsoft.com/office/officeart/2005/8/layout/hierarchy1"/>
    <dgm:cxn modelId="{6ED1DC32-F5B1-3F4A-B07A-60346BBC01D3}" type="presParOf" srcId="{206958F6-531A-E44A-AE2F-175A4B5C4555}" destId="{0144196B-EFF9-F746-B7E3-BFCAFB0253C0}" srcOrd="1" destOrd="0" presId="urn:microsoft.com/office/officeart/2005/8/layout/hierarchy1"/>
    <dgm:cxn modelId="{E83D69D3-6530-754D-B0F3-A05C3AC02B12}" type="presParOf" srcId="{09923A5D-C794-4743-8C35-496B0188E00F}" destId="{7FCFDC70-59A7-674E-B320-3B3B9C7C0A59}" srcOrd="1" destOrd="0" presId="urn:microsoft.com/office/officeart/2005/8/layout/hierarchy1"/>
    <dgm:cxn modelId="{1A25E5DE-8C8A-264E-AC10-40F77423816E}" type="presParOf" srcId="{7FCFDC70-59A7-674E-B320-3B3B9C7C0A59}" destId="{3105EBA9-91C0-844E-9823-C11103203196}" srcOrd="0" destOrd="0" presId="urn:microsoft.com/office/officeart/2005/8/layout/hierarchy1"/>
    <dgm:cxn modelId="{DCE660DF-CA3F-8D4B-A9BD-F55543C86D19}" type="presParOf" srcId="{7FCFDC70-59A7-674E-B320-3B3B9C7C0A59}" destId="{D3478500-3181-6B4E-9BA0-B0E8A0AA0867}" srcOrd="1" destOrd="0" presId="urn:microsoft.com/office/officeart/2005/8/layout/hierarchy1"/>
    <dgm:cxn modelId="{93B12FB9-A6A7-9046-BC70-759037B3A01B}" type="presParOf" srcId="{D3478500-3181-6B4E-9BA0-B0E8A0AA0867}" destId="{41FB2F33-EF98-B942-A37D-F65317FC24A2}" srcOrd="0" destOrd="0" presId="urn:microsoft.com/office/officeart/2005/8/layout/hierarchy1"/>
    <dgm:cxn modelId="{3864DF65-6238-8447-97D2-7545DBAFFD03}" type="presParOf" srcId="{41FB2F33-EF98-B942-A37D-F65317FC24A2}" destId="{031E2FD0-8CDA-D449-BAA9-BA3F8D582486}" srcOrd="0" destOrd="0" presId="urn:microsoft.com/office/officeart/2005/8/layout/hierarchy1"/>
    <dgm:cxn modelId="{544A9A6D-0671-004A-8E9A-4016E6847DE5}" type="presParOf" srcId="{41FB2F33-EF98-B942-A37D-F65317FC24A2}" destId="{9BA19C93-0EF5-6B4D-AC7D-84ED5BCBDFC0}" srcOrd="1" destOrd="0" presId="urn:microsoft.com/office/officeart/2005/8/layout/hierarchy1"/>
    <dgm:cxn modelId="{D05EE0F5-4212-9D41-A044-2DA8CBF9E93B}" type="presParOf" srcId="{D3478500-3181-6B4E-9BA0-B0E8A0AA0867}" destId="{688C36AB-644D-3E4F-AE7C-B06C225130A5}" srcOrd="1" destOrd="0" presId="urn:microsoft.com/office/officeart/2005/8/layout/hierarchy1"/>
    <dgm:cxn modelId="{9DAB4E9A-3B8B-4E40-96A3-7AE6678868E3}" type="presParOf" srcId="{688C36AB-644D-3E4F-AE7C-B06C225130A5}" destId="{0D89D1D9-B42F-BC4E-97DF-94F86E592518}" srcOrd="0" destOrd="0" presId="urn:microsoft.com/office/officeart/2005/8/layout/hierarchy1"/>
    <dgm:cxn modelId="{E72FBF0E-6EAF-B54F-A39B-F17AFA401ED4}" type="presParOf" srcId="{688C36AB-644D-3E4F-AE7C-B06C225130A5}" destId="{D11DBA95-1F77-9B49-8B2D-486705AC73B7}" srcOrd="1" destOrd="0" presId="urn:microsoft.com/office/officeart/2005/8/layout/hierarchy1"/>
    <dgm:cxn modelId="{71B2F4FE-F814-C942-8832-352D27398BA0}" type="presParOf" srcId="{D11DBA95-1F77-9B49-8B2D-486705AC73B7}" destId="{9A581C02-1992-EC4E-9E19-C651FD1712E2}" srcOrd="0" destOrd="0" presId="urn:microsoft.com/office/officeart/2005/8/layout/hierarchy1"/>
    <dgm:cxn modelId="{77E046BC-6B49-AB45-9786-03E9FEF1BFA6}" type="presParOf" srcId="{9A581C02-1992-EC4E-9E19-C651FD1712E2}" destId="{9291979A-C359-904C-B986-8F13C11775BA}" srcOrd="0" destOrd="0" presId="urn:microsoft.com/office/officeart/2005/8/layout/hierarchy1"/>
    <dgm:cxn modelId="{8D113751-6BD1-124C-B002-39DFDDFCA4F2}" type="presParOf" srcId="{9A581C02-1992-EC4E-9E19-C651FD1712E2}" destId="{077F7B54-10BE-6147-B248-4CADFB153E64}" srcOrd="1" destOrd="0" presId="urn:microsoft.com/office/officeart/2005/8/layout/hierarchy1"/>
    <dgm:cxn modelId="{6823706B-9205-814E-B8DE-6982A580C836}" type="presParOf" srcId="{D11DBA95-1F77-9B49-8B2D-486705AC73B7}" destId="{07F0F57A-5B04-5844-A475-D8C7DFA6B168}" srcOrd="1" destOrd="0" presId="urn:microsoft.com/office/officeart/2005/8/layout/hierarchy1"/>
    <dgm:cxn modelId="{8A495553-7E21-8441-B217-007E886BD05D}" type="presParOf" srcId="{688C36AB-644D-3E4F-AE7C-B06C225130A5}" destId="{01F131AF-A32F-A04C-A5A5-098762F1ADDF}" srcOrd="2" destOrd="0" presId="urn:microsoft.com/office/officeart/2005/8/layout/hierarchy1"/>
    <dgm:cxn modelId="{29C7D9BE-B6F3-1347-8092-50B83FF40F7D}" type="presParOf" srcId="{688C36AB-644D-3E4F-AE7C-B06C225130A5}" destId="{F7F03F43-D210-EB47-AD82-26F2F7CEF7F4}" srcOrd="3" destOrd="0" presId="urn:microsoft.com/office/officeart/2005/8/layout/hierarchy1"/>
    <dgm:cxn modelId="{2D9BDED4-09CF-4C4C-96BE-4DB777AA6CF5}" type="presParOf" srcId="{F7F03F43-D210-EB47-AD82-26F2F7CEF7F4}" destId="{1BE5F4F4-2C6C-4849-99AA-403308C95C0C}" srcOrd="0" destOrd="0" presId="urn:microsoft.com/office/officeart/2005/8/layout/hierarchy1"/>
    <dgm:cxn modelId="{03C6441E-72EF-294F-991D-086932E769FA}" type="presParOf" srcId="{1BE5F4F4-2C6C-4849-99AA-403308C95C0C}" destId="{E99D6EB1-72D1-9F49-8EC2-E11906A6F9FB}" srcOrd="0" destOrd="0" presId="urn:microsoft.com/office/officeart/2005/8/layout/hierarchy1"/>
    <dgm:cxn modelId="{DC38049F-C76D-004C-8E7B-AFD380A4971E}" type="presParOf" srcId="{1BE5F4F4-2C6C-4849-99AA-403308C95C0C}" destId="{650835C9-EF0C-9F4B-8466-CE1C4D02BB72}" srcOrd="1" destOrd="0" presId="urn:microsoft.com/office/officeart/2005/8/layout/hierarchy1"/>
    <dgm:cxn modelId="{521F4A07-C6C9-5B46-836B-AFFD024217F0}" type="presParOf" srcId="{F7F03F43-D210-EB47-AD82-26F2F7CEF7F4}" destId="{07DA89F5-10D9-C14B-80A7-D527E8C5B6AE}" srcOrd="1" destOrd="0" presId="urn:microsoft.com/office/officeart/2005/8/layout/hierarchy1"/>
    <dgm:cxn modelId="{6CF5EEC0-97C2-DB4C-84A7-53D60E4C8A3B}" type="presParOf" srcId="{7FCFDC70-59A7-674E-B320-3B3B9C7C0A59}" destId="{E531E5FA-89AB-244F-A7CC-E779C1CA4A8E}" srcOrd="2" destOrd="0" presId="urn:microsoft.com/office/officeart/2005/8/layout/hierarchy1"/>
    <dgm:cxn modelId="{69915209-0CA1-E645-A065-9E8B56AFA6B8}" type="presParOf" srcId="{7FCFDC70-59A7-674E-B320-3B3B9C7C0A59}" destId="{C5533038-C1E4-D84D-A362-CCD26998C55E}" srcOrd="3" destOrd="0" presId="urn:microsoft.com/office/officeart/2005/8/layout/hierarchy1"/>
    <dgm:cxn modelId="{A60DC385-BC0D-C04B-AD48-7DB293FD3D8B}" type="presParOf" srcId="{C5533038-C1E4-D84D-A362-CCD26998C55E}" destId="{9260C2D5-F10A-2846-BF6B-5725E9C2E947}" srcOrd="0" destOrd="0" presId="urn:microsoft.com/office/officeart/2005/8/layout/hierarchy1"/>
    <dgm:cxn modelId="{0DAF74E7-6415-0041-B7F8-560A3512FAAC}" type="presParOf" srcId="{9260C2D5-F10A-2846-BF6B-5725E9C2E947}" destId="{BD574FDB-8624-D145-9F77-EFFF19131B56}" srcOrd="0" destOrd="0" presId="urn:microsoft.com/office/officeart/2005/8/layout/hierarchy1"/>
    <dgm:cxn modelId="{315B63A8-0322-E94C-89FB-3008B2F5D181}" type="presParOf" srcId="{9260C2D5-F10A-2846-BF6B-5725E9C2E947}" destId="{E033E98E-7A4C-624C-A626-04443956C560}" srcOrd="1" destOrd="0" presId="urn:microsoft.com/office/officeart/2005/8/layout/hierarchy1"/>
    <dgm:cxn modelId="{8566B0FC-4FEF-9348-B9B8-919A6F52C8F4}" type="presParOf" srcId="{C5533038-C1E4-D84D-A362-CCD26998C55E}" destId="{01E3D877-6D6A-6640-9F44-6FE9F4654A41}" srcOrd="1" destOrd="0" presId="urn:microsoft.com/office/officeart/2005/8/layout/hierarchy1"/>
    <dgm:cxn modelId="{93B58B7A-2C0E-8147-A6A4-B605C58BEEA9}" type="presParOf" srcId="{01E3D877-6D6A-6640-9F44-6FE9F4654A41}" destId="{7E6ABB7F-B47A-9C45-8C04-589FAB0BF0BF}" srcOrd="0" destOrd="0" presId="urn:microsoft.com/office/officeart/2005/8/layout/hierarchy1"/>
    <dgm:cxn modelId="{F0CC0DC2-F936-9C41-A005-FDB61F25C4BF}" type="presParOf" srcId="{01E3D877-6D6A-6640-9F44-6FE9F4654A41}" destId="{CD296A94-6610-4245-9725-F807ED7BEEC6}" srcOrd="1" destOrd="0" presId="urn:microsoft.com/office/officeart/2005/8/layout/hierarchy1"/>
    <dgm:cxn modelId="{FC35700A-E60A-C849-8E8E-3E76E0872B7D}" type="presParOf" srcId="{CD296A94-6610-4245-9725-F807ED7BEEC6}" destId="{1ED54EF6-E757-D742-807B-4FF4A49DEF83}" srcOrd="0" destOrd="0" presId="urn:microsoft.com/office/officeart/2005/8/layout/hierarchy1"/>
    <dgm:cxn modelId="{2137DFF5-6944-1940-B0AE-F2DC3657780C}" type="presParOf" srcId="{1ED54EF6-E757-D742-807B-4FF4A49DEF83}" destId="{C0C4DB5F-2E74-B844-B1A4-2283162BB909}" srcOrd="0" destOrd="0" presId="urn:microsoft.com/office/officeart/2005/8/layout/hierarchy1"/>
    <dgm:cxn modelId="{94B860C3-EF54-1C4F-A814-32FD128843DB}" type="presParOf" srcId="{1ED54EF6-E757-D742-807B-4FF4A49DEF83}" destId="{375A3631-D4E8-1848-9C9B-1ECFBD0B8031}" srcOrd="1" destOrd="0" presId="urn:microsoft.com/office/officeart/2005/8/layout/hierarchy1"/>
    <dgm:cxn modelId="{5CA3A614-7949-AA49-AF03-961E3A7F4DFB}" type="presParOf" srcId="{CD296A94-6610-4245-9725-F807ED7BEEC6}" destId="{8490C9B2-39E6-8046-912C-D98394F0592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35BA1-273C-D241-AD34-5A1E1DD46E1C}">
      <dsp:nvSpPr>
        <dsp:cNvPr id="0" name=""/>
        <dsp:cNvSpPr/>
      </dsp:nvSpPr>
      <dsp:spPr>
        <a:xfrm>
          <a:off x="3083691" y="1019976"/>
          <a:ext cx="2195296" cy="2015525"/>
        </a:xfrm>
        <a:prstGeom prst="ellipse">
          <a:avLst/>
        </a:prstGeom>
        <a:solidFill>
          <a:srgbClr val="0000FF">
            <a:alpha val="50000"/>
          </a:srgbClr>
        </a:solidFill>
        <a:ln>
          <a:solidFill>
            <a:srgbClr val="CCFFCC"/>
          </a:solid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tx1"/>
              </a:solidFill>
            </a:rPr>
            <a:t>Security Testing</a:t>
          </a:r>
        </a:p>
      </dsp:txBody>
      <dsp:txXfrm>
        <a:off x="3376397" y="1372693"/>
        <a:ext cx="1609884" cy="906986"/>
      </dsp:txXfrm>
    </dsp:sp>
    <dsp:sp modelId="{69114F2A-3BC8-8B44-BF55-438CC93BBD3A}">
      <dsp:nvSpPr>
        <dsp:cNvPr id="0" name=""/>
        <dsp:cNvSpPr/>
      </dsp:nvSpPr>
      <dsp:spPr>
        <a:xfrm>
          <a:off x="2210466" y="0"/>
          <a:ext cx="2049840" cy="2049840"/>
        </a:xfrm>
        <a:prstGeom prst="ellipse">
          <a:avLst/>
        </a:prstGeom>
        <a:solidFill>
          <a:srgbClr val="FF0000">
            <a:alpha val="50000"/>
          </a:srgbClr>
        </a:soli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Threat Modeling</a:t>
          </a:r>
        </a:p>
      </dsp:txBody>
      <dsp:txXfrm>
        <a:off x="2837375" y="529541"/>
        <a:ext cx="1229904" cy="1127412"/>
      </dsp:txXfrm>
    </dsp:sp>
    <dsp:sp modelId="{90B2969D-4108-154D-B51C-11C04F48EC61}">
      <dsp:nvSpPr>
        <dsp:cNvPr id="0" name=""/>
        <dsp:cNvSpPr/>
      </dsp:nvSpPr>
      <dsp:spPr>
        <a:xfrm>
          <a:off x="1660603" y="1192716"/>
          <a:ext cx="2049840" cy="2049840"/>
        </a:xfrm>
        <a:prstGeom prst="ellipse">
          <a:avLst/>
        </a:prstGeom>
        <a:solidFill>
          <a:schemeClr val="accent6">
            <a:lumMod val="60000"/>
            <a:lumOff val="40000"/>
            <a:alpha val="50000"/>
          </a:schemeClr>
        </a:soli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Infrastructure</a:t>
          </a:r>
        </a:p>
      </dsp:txBody>
      <dsp:txXfrm>
        <a:off x="1853630" y="1722258"/>
        <a:ext cx="1229904" cy="11274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6ABB7F-B47A-9C45-8C04-589FAB0BF0BF}">
      <dsp:nvSpPr>
        <dsp:cNvPr id="0" name=""/>
        <dsp:cNvSpPr/>
      </dsp:nvSpPr>
      <dsp:spPr>
        <a:xfrm>
          <a:off x="5826545" y="1989309"/>
          <a:ext cx="91440" cy="401840"/>
        </a:xfrm>
        <a:custGeom>
          <a:avLst/>
          <a:gdLst/>
          <a:ahLst/>
          <a:cxnLst/>
          <a:rect l="0" t="0" r="0" b="0"/>
          <a:pathLst>
            <a:path>
              <a:moveTo>
                <a:pt x="45720" y="0"/>
              </a:moveTo>
              <a:lnTo>
                <a:pt x="45720" y="40184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531E5FA-89AB-244F-A7CC-E779C1CA4A8E}">
      <dsp:nvSpPr>
        <dsp:cNvPr id="0" name=""/>
        <dsp:cNvSpPr/>
      </dsp:nvSpPr>
      <dsp:spPr>
        <a:xfrm>
          <a:off x="4598978" y="708213"/>
          <a:ext cx="1273287" cy="403726"/>
        </a:xfrm>
        <a:custGeom>
          <a:avLst/>
          <a:gdLst/>
          <a:ahLst/>
          <a:cxnLst/>
          <a:rect l="0" t="0" r="0" b="0"/>
          <a:pathLst>
            <a:path>
              <a:moveTo>
                <a:pt x="0" y="0"/>
              </a:moveTo>
              <a:lnTo>
                <a:pt x="0" y="275728"/>
              </a:lnTo>
              <a:lnTo>
                <a:pt x="1273287" y="275728"/>
              </a:lnTo>
              <a:lnTo>
                <a:pt x="1273287" y="403726"/>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1F131AF-A32F-A04C-A5A5-098762F1ADDF}">
      <dsp:nvSpPr>
        <dsp:cNvPr id="0" name=""/>
        <dsp:cNvSpPr/>
      </dsp:nvSpPr>
      <dsp:spPr>
        <a:xfrm>
          <a:off x="3339176" y="1989309"/>
          <a:ext cx="844363" cy="401840"/>
        </a:xfrm>
        <a:custGeom>
          <a:avLst/>
          <a:gdLst/>
          <a:ahLst/>
          <a:cxnLst/>
          <a:rect l="0" t="0" r="0" b="0"/>
          <a:pathLst>
            <a:path>
              <a:moveTo>
                <a:pt x="0" y="0"/>
              </a:moveTo>
              <a:lnTo>
                <a:pt x="0" y="273842"/>
              </a:lnTo>
              <a:lnTo>
                <a:pt x="844363" y="273842"/>
              </a:lnTo>
              <a:lnTo>
                <a:pt x="844363" y="40184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D89D1D9-B42F-BC4E-97DF-94F86E592518}">
      <dsp:nvSpPr>
        <dsp:cNvPr id="0" name=""/>
        <dsp:cNvSpPr/>
      </dsp:nvSpPr>
      <dsp:spPr>
        <a:xfrm>
          <a:off x="2494813" y="1989309"/>
          <a:ext cx="844363" cy="401840"/>
        </a:xfrm>
        <a:custGeom>
          <a:avLst/>
          <a:gdLst/>
          <a:ahLst/>
          <a:cxnLst/>
          <a:rect l="0" t="0" r="0" b="0"/>
          <a:pathLst>
            <a:path>
              <a:moveTo>
                <a:pt x="844363" y="0"/>
              </a:moveTo>
              <a:lnTo>
                <a:pt x="844363" y="273842"/>
              </a:lnTo>
              <a:lnTo>
                <a:pt x="0" y="273842"/>
              </a:lnTo>
              <a:lnTo>
                <a:pt x="0" y="40184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105EBA9-91C0-844E-9823-C11103203196}">
      <dsp:nvSpPr>
        <dsp:cNvPr id="0" name=""/>
        <dsp:cNvSpPr/>
      </dsp:nvSpPr>
      <dsp:spPr>
        <a:xfrm>
          <a:off x="3339176" y="708213"/>
          <a:ext cx="1259801" cy="403726"/>
        </a:xfrm>
        <a:custGeom>
          <a:avLst/>
          <a:gdLst/>
          <a:ahLst/>
          <a:cxnLst/>
          <a:rect l="0" t="0" r="0" b="0"/>
          <a:pathLst>
            <a:path>
              <a:moveTo>
                <a:pt x="1259801" y="0"/>
              </a:moveTo>
              <a:lnTo>
                <a:pt x="1259801" y="275728"/>
              </a:lnTo>
              <a:lnTo>
                <a:pt x="0" y="275728"/>
              </a:lnTo>
              <a:lnTo>
                <a:pt x="0" y="403726"/>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8EB287D-14DD-3544-856B-A872A51A5DBD}">
      <dsp:nvSpPr>
        <dsp:cNvPr id="0" name=""/>
        <dsp:cNvSpPr/>
      </dsp:nvSpPr>
      <dsp:spPr>
        <a:xfrm>
          <a:off x="3610465" y="149"/>
          <a:ext cx="1977025" cy="708063"/>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0144196B-EFF9-F746-B7E3-BFCAFB0253C0}">
      <dsp:nvSpPr>
        <dsp:cNvPr id="0" name=""/>
        <dsp:cNvSpPr/>
      </dsp:nvSpPr>
      <dsp:spPr>
        <a:xfrm>
          <a:off x="3763985" y="145993"/>
          <a:ext cx="1977025" cy="70806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Threat 1.</a:t>
          </a:r>
        </a:p>
        <a:p>
          <a:pPr marL="0" lvl="0" indent="0" algn="ctr" defTabSz="444500">
            <a:lnSpc>
              <a:spcPct val="90000"/>
            </a:lnSpc>
            <a:spcBef>
              <a:spcPct val="0"/>
            </a:spcBef>
            <a:spcAft>
              <a:spcPct val="35000"/>
            </a:spcAft>
            <a:buNone/>
          </a:pPr>
          <a:r>
            <a:rPr lang="en-US" sz="1000" kern="1200" dirty="0"/>
            <a:t>Attacker spoofs a student to gain access to UOA grades  </a:t>
          </a:r>
        </a:p>
        <a:p>
          <a:pPr marL="0" lvl="0" indent="0" algn="ctr" defTabSz="444500">
            <a:lnSpc>
              <a:spcPct val="90000"/>
            </a:lnSpc>
            <a:spcBef>
              <a:spcPct val="0"/>
            </a:spcBef>
            <a:spcAft>
              <a:spcPct val="35000"/>
            </a:spcAft>
            <a:buNone/>
          </a:pPr>
          <a:endParaRPr lang="en-US" sz="1000" kern="1200" dirty="0"/>
        </a:p>
      </dsp:txBody>
      <dsp:txXfrm>
        <a:off x="3784723" y="166731"/>
        <a:ext cx="1935549" cy="666587"/>
      </dsp:txXfrm>
    </dsp:sp>
    <dsp:sp modelId="{031E2FD0-8CDA-D449-BAA9-BA3F8D582486}">
      <dsp:nvSpPr>
        <dsp:cNvPr id="0" name=""/>
        <dsp:cNvSpPr/>
      </dsp:nvSpPr>
      <dsp:spPr>
        <a:xfrm>
          <a:off x="2648333" y="1111939"/>
          <a:ext cx="1381685" cy="877369"/>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9BA19C93-0EF5-6B4D-AC7D-84ED5BCBDFC0}">
      <dsp:nvSpPr>
        <dsp:cNvPr id="0" name=""/>
        <dsp:cNvSpPr/>
      </dsp:nvSpPr>
      <dsp:spPr>
        <a:xfrm>
          <a:off x="2801854" y="1257784"/>
          <a:ext cx="1381685" cy="87736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1.1 Social engineering- shoulder surf</a:t>
          </a:r>
        </a:p>
      </dsp:txBody>
      <dsp:txXfrm>
        <a:off x="2827551" y="1283481"/>
        <a:ext cx="1330291" cy="825975"/>
      </dsp:txXfrm>
    </dsp:sp>
    <dsp:sp modelId="{9291979A-C359-904C-B986-8F13C11775BA}">
      <dsp:nvSpPr>
        <dsp:cNvPr id="0" name=""/>
        <dsp:cNvSpPr/>
      </dsp:nvSpPr>
      <dsp:spPr>
        <a:xfrm>
          <a:off x="1803970" y="2391149"/>
          <a:ext cx="1381685" cy="877369"/>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077F7B54-10BE-6147-B248-4CADFB153E64}">
      <dsp:nvSpPr>
        <dsp:cNvPr id="0" name=""/>
        <dsp:cNvSpPr/>
      </dsp:nvSpPr>
      <dsp:spPr>
        <a:xfrm>
          <a:off x="1957491" y="2536994"/>
          <a:ext cx="1381685" cy="87736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1.1.1</a:t>
          </a:r>
        </a:p>
        <a:p>
          <a:pPr marL="0" lvl="0" indent="0" algn="ctr" defTabSz="444500">
            <a:lnSpc>
              <a:spcPct val="90000"/>
            </a:lnSpc>
            <a:spcBef>
              <a:spcPct val="0"/>
            </a:spcBef>
            <a:spcAft>
              <a:spcPct val="35000"/>
            </a:spcAft>
            <a:buNone/>
          </a:pPr>
          <a:r>
            <a:rPr lang="en-US" sz="1000" kern="1200" dirty="0"/>
            <a:t>Gains access to UOA details. </a:t>
          </a:r>
        </a:p>
      </dsp:txBody>
      <dsp:txXfrm>
        <a:off x="1983188" y="2562691"/>
        <a:ext cx="1330291" cy="825975"/>
      </dsp:txXfrm>
    </dsp:sp>
    <dsp:sp modelId="{E99D6EB1-72D1-9F49-8EC2-E11906A6F9FB}">
      <dsp:nvSpPr>
        <dsp:cNvPr id="0" name=""/>
        <dsp:cNvSpPr/>
      </dsp:nvSpPr>
      <dsp:spPr>
        <a:xfrm>
          <a:off x="3492696" y="2391149"/>
          <a:ext cx="1381685" cy="877369"/>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650835C9-EF0C-9F4B-8466-CE1C4D02BB72}">
      <dsp:nvSpPr>
        <dsp:cNvPr id="0" name=""/>
        <dsp:cNvSpPr/>
      </dsp:nvSpPr>
      <dsp:spPr>
        <a:xfrm>
          <a:off x="3646217" y="2536994"/>
          <a:ext cx="1381685" cy="87736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1.1.2</a:t>
          </a:r>
        </a:p>
        <a:p>
          <a:pPr marL="0" lvl="0" indent="0" algn="ctr" defTabSz="444500">
            <a:lnSpc>
              <a:spcPct val="90000"/>
            </a:lnSpc>
            <a:spcBef>
              <a:spcPct val="0"/>
            </a:spcBef>
            <a:spcAft>
              <a:spcPct val="35000"/>
            </a:spcAft>
            <a:buNone/>
          </a:pPr>
          <a:r>
            <a:rPr lang="en-US" sz="1000" kern="1200" dirty="0"/>
            <a:t>Gains access and changes password. Elevation of Privilege.</a:t>
          </a:r>
        </a:p>
      </dsp:txBody>
      <dsp:txXfrm>
        <a:off x="3671914" y="2562691"/>
        <a:ext cx="1330291" cy="825975"/>
      </dsp:txXfrm>
    </dsp:sp>
    <dsp:sp modelId="{BD574FDB-8624-D145-9F77-EFFF19131B56}">
      <dsp:nvSpPr>
        <dsp:cNvPr id="0" name=""/>
        <dsp:cNvSpPr/>
      </dsp:nvSpPr>
      <dsp:spPr>
        <a:xfrm>
          <a:off x="5181422" y="1111939"/>
          <a:ext cx="1381685" cy="877369"/>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E033E98E-7A4C-624C-A626-04443956C560}">
      <dsp:nvSpPr>
        <dsp:cNvPr id="0" name=""/>
        <dsp:cNvSpPr/>
      </dsp:nvSpPr>
      <dsp:spPr>
        <a:xfrm>
          <a:off x="5334943" y="1257784"/>
          <a:ext cx="1381685" cy="87736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1.2 Gets lucky-guesses password</a:t>
          </a:r>
        </a:p>
      </dsp:txBody>
      <dsp:txXfrm>
        <a:off x="5360640" y="1283481"/>
        <a:ext cx="1330291" cy="825975"/>
      </dsp:txXfrm>
    </dsp:sp>
    <dsp:sp modelId="{C0C4DB5F-2E74-B844-B1A4-2283162BB909}">
      <dsp:nvSpPr>
        <dsp:cNvPr id="0" name=""/>
        <dsp:cNvSpPr/>
      </dsp:nvSpPr>
      <dsp:spPr>
        <a:xfrm>
          <a:off x="5181422" y="2391149"/>
          <a:ext cx="1381685" cy="877369"/>
        </a:xfrm>
        <a:prstGeom prst="roundRect">
          <a:avLst>
            <a:gd name="adj" fmla="val 10000"/>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375A3631-D4E8-1848-9C9B-1ECFBD0B8031}">
      <dsp:nvSpPr>
        <dsp:cNvPr id="0" name=""/>
        <dsp:cNvSpPr/>
      </dsp:nvSpPr>
      <dsp:spPr>
        <a:xfrm>
          <a:off x="5334943" y="2536994"/>
          <a:ext cx="1381685" cy="87736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1.2.1</a:t>
          </a:r>
        </a:p>
        <a:p>
          <a:pPr marL="0" lvl="0" indent="0" algn="ctr" defTabSz="444500">
            <a:lnSpc>
              <a:spcPct val="90000"/>
            </a:lnSpc>
            <a:spcBef>
              <a:spcPct val="0"/>
            </a:spcBef>
            <a:spcAft>
              <a:spcPct val="35000"/>
            </a:spcAft>
            <a:buNone/>
          </a:pPr>
          <a:r>
            <a:rPr lang="en-US" sz="1000" kern="1200" dirty="0"/>
            <a:t>Gains access to UOA details. </a:t>
          </a:r>
        </a:p>
      </dsp:txBody>
      <dsp:txXfrm>
        <a:off x="5360640" y="2562691"/>
        <a:ext cx="1330291" cy="825975"/>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100" b="0" i="0" u="none" strike="noStrike" cap="none">
                <a:solidFill>
                  <a:schemeClr val="dk1"/>
                </a:solidFill>
                <a:latin typeface="Arial"/>
                <a:ea typeface="Arial"/>
                <a:cs typeface="Arial"/>
                <a:sym typeface="Arial"/>
              </a:defRPr>
            </a:lvl2pPr>
            <a:lvl3pPr marL="914400" marR="0" lvl="2" indent="0" algn="l" rtl="0">
              <a:spcBef>
                <a:spcPts val="0"/>
              </a:spcBef>
              <a:buNone/>
              <a:defRPr sz="1100" b="0" i="0" u="none" strike="noStrike" cap="none">
                <a:solidFill>
                  <a:schemeClr val="dk1"/>
                </a:solidFill>
                <a:latin typeface="Arial"/>
                <a:ea typeface="Arial"/>
                <a:cs typeface="Arial"/>
                <a:sym typeface="Arial"/>
              </a:defRPr>
            </a:lvl3pPr>
            <a:lvl4pPr marL="1371600" marR="0" lvl="3" indent="0" algn="l" rtl="0">
              <a:spcBef>
                <a:spcPts val="0"/>
              </a:spcBef>
              <a:buNone/>
              <a:defRPr sz="1100" b="0" i="0" u="none" strike="noStrike" cap="none">
                <a:solidFill>
                  <a:schemeClr val="dk1"/>
                </a:solidFill>
                <a:latin typeface="Arial"/>
                <a:ea typeface="Arial"/>
                <a:cs typeface="Arial"/>
                <a:sym typeface="Arial"/>
              </a:defRPr>
            </a:lvl4pPr>
            <a:lvl5pPr marL="1828800" marR="0" lvl="4" indent="0" algn="l" rtl="0">
              <a:spcBef>
                <a:spcPts val="0"/>
              </a:spcBef>
              <a:buNone/>
              <a:defRPr sz="1100" b="0" i="0" u="none" strike="noStrike" cap="none">
                <a:solidFill>
                  <a:schemeClr val="dk1"/>
                </a:solidFill>
                <a:latin typeface="Arial"/>
                <a:ea typeface="Arial"/>
                <a:cs typeface="Arial"/>
                <a:sym typeface="Arial"/>
              </a:defRPr>
            </a:lvl5pPr>
            <a:lvl6pPr marL="2286000" marR="0" lvl="5" indent="0" algn="l" rtl="0">
              <a:spcBef>
                <a:spcPts val="0"/>
              </a:spcBef>
              <a:buNone/>
              <a:defRPr sz="1100" b="0" i="0" u="none" strike="noStrike" cap="none">
                <a:solidFill>
                  <a:schemeClr val="dk1"/>
                </a:solidFill>
                <a:latin typeface="Arial"/>
                <a:ea typeface="Arial"/>
                <a:cs typeface="Arial"/>
                <a:sym typeface="Arial"/>
              </a:defRPr>
            </a:lvl6pPr>
            <a:lvl7pPr marL="2743200" marR="0" lvl="6" indent="0" algn="l" rtl="0">
              <a:spcBef>
                <a:spcPts val="0"/>
              </a:spcBef>
              <a:buNone/>
              <a:defRPr sz="1100" b="0" i="0" u="none" strike="noStrike" cap="none">
                <a:solidFill>
                  <a:schemeClr val="dk1"/>
                </a:solidFill>
                <a:latin typeface="Arial"/>
                <a:ea typeface="Arial"/>
                <a:cs typeface="Arial"/>
                <a:sym typeface="Arial"/>
              </a:defRPr>
            </a:lvl7pPr>
            <a:lvl8pPr marL="3200400" marR="0" lvl="7" indent="0" algn="l" rtl="0">
              <a:spcBef>
                <a:spcPts val="0"/>
              </a:spcBef>
              <a:buNone/>
              <a:defRPr sz="1100" b="0" i="0" u="none" strike="noStrike" cap="none">
                <a:solidFill>
                  <a:schemeClr val="dk1"/>
                </a:solidFill>
                <a:latin typeface="Arial"/>
                <a:ea typeface="Arial"/>
                <a:cs typeface="Arial"/>
                <a:sym typeface="Arial"/>
              </a:defRPr>
            </a:lvl8pPr>
            <a:lvl9pPr marL="3657600" marR="0" lvl="8" indent="0" algn="l" rtl="0">
              <a:spcBef>
                <a:spcPts val="0"/>
              </a:spcBef>
              <a:buNone/>
              <a:defRPr sz="11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2033149868"/>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52" name="Shape 52"/>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138130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5" name="Shape 95"/>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809484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53" name="Shape 1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435946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59" name="Shape 1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2050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9" name="Shape 129"/>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707873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47" name="Shape 1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86688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6" name="Shape 11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093586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58" name="Shape 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00881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4" name="Shape 6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280536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0" name="Shape 70"/>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64242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76" name="Shape 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7559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7003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35" name="Shape 1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9167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41" name="Shape 1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7662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9" name="Shape 89"/>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lang="en-GB" sz="11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922936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51"/>
            <a:ext cx="7543800" cy="1945481"/>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3429000"/>
            <a:ext cx="6461760" cy="8001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1752600" cy="4388644"/>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12" y="445031"/>
            <a:ext cx="8520599" cy="57269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2800" b="0" i="0" u="none" strike="noStrike" cap="none">
                <a:solidFill>
                  <a:schemeClr val="dk1"/>
                </a:solidFill>
                <a:latin typeface="Arial"/>
                <a:ea typeface="Arial"/>
                <a:cs typeface="Arial"/>
                <a:sym typeface="Arial"/>
              </a:defRPr>
            </a:lvl1pPr>
            <a:lvl2pPr lvl="1" indent="0">
              <a:spcBef>
                <a:spcPts val="0"/>
              </a:spcBef>
              <a:buClr>
                <a:schemeClr val="dk1"/>
              </a:buClr>
              <a:buFont typeface="Arial"/>
              <a:buNone/>
              <a:defRPr sz="2800">
                <a:solidFill>
                  <a:schemeClr val="dk1"/>
                </a:solidFill>
              </a:defRPr>
            </a:lvl2pPr>
            <a:lvl3pPr lvl="2" indent="0">
              <a:spcBef>
                <a:spcPts val="0"/>
              </a:spcBef>
              <a:buClr>
                <a:schemeClr val="dk1"/>
              </a:buClr>
              <a:buFont typeface="Arial"/>
              <a:buNone/>
              <a:defRPr sz="2800">
                <a:solidFill>
                  <a:schemeClr val="dk1"/>
                </a:solidFill>
              </a:defRPr>
            </a:lvl3pPr>
            <a:lvl4pPr lvl="3" indent="0">
              <a:spcBef>
                <a:spcPts val="0"/>
              </a:spcBef>
              <a:buClr>
                <a:schemeClr val="dk1"/>
              </a:buClr>
              <a:buFont typeface="Arial"/>
              <a:buNone/>
              <a:defRPr sz="2800">
                <a:solidFill>
                  <a:schemeClr val="dk1"/>
                </a:solidFill>
              </a:defRPr>
            </a:lvl4pPr>
            <a:lvl5pPr lvl="4" indent="0">
              <a:spcBef>
                <a:spcPts val="0"/>
              </a:spcBef>
              <a:buClr>
                <a:schemeClr val="dk1"/>
              </a:buClr>
              <a:buFont typeface="Arial"/>
              <a:buNone/>
              <a:defRPr sz="2800">
                <a:solidFill>
                  <a:schemeClr val="dk1"/>
                </a:solidFill>
              </a:defRPr>
            </a:lvl5pPr>
            <a:lvl6pPr lvl="5" indent="0">
              <a:spcBef>
                <a:spcPts val="0"/>
              </a:spcBef>
              <a:buClr>
                <a:schemeClr val="dk1"/>
              </a:buClr>
              <a:buFont typeface="Arial"/>
              <a:buNone/>
              <a:defRPr sz="2800">
                <a:solidFill>
                  <a:schemeClr val="dk1"/>
                </a:solidFill>
              </a:defRPr>
            </a:lvl6pPr>
            <a:lvl7pPr lvl="6" indent="0">
              <a:spcBef>
                <a:spcPts val="0"/>
              </a:spcBef>
              <a:buClr>
                <a:schemeClr val="dk1"/>
              </a:buClr>
              <a:buFont typeface="Arial"/>
              <a:buNone/>
              <a:defRPr sz="2800">
                <a:solidFill>
                  <a:schemeClr val="dk1"/>
                </a:solidFill>
              </a:defRPr>
            </a:lvl7pPr>
            <a:lvl8pPr lvl="7" indent="0">
              <a:spcBef>
                <a:spcPts val="0"/>
              </a:spcBef>
              <a:buClr>
                <a:schemeClr val="dk1"/>
              </a:buClr>
              <a:buFont typeface="Arial"/>
              <a:buNone/>
              <a:defRPr sz="2800">
                <a:solidFill>
                  <a:schemeClr val="dk1"/>
                </a:solidFill>
              </a:defRPr>
            </a:lvl8pPr>
            <a:lvl9pPr lvl="8" indent="0">
              <a:spcBef>
                <a:spcPts val="0"/>
              </a:spcBef>
              <a:buClr>
                <a:schemeClr val="dk1"/>
              </a:buClr>
              <a:buFont typeface="Arial"/>
              <a:buNone/>
              <a:defRPr sz="2800">
                <a:solidFill>
                  <a:schemeClr val="dk1"/>
                </a:solidFill>
              </a:defRPr>
            </a:lvl9pPr>
          </a:lstStyle>
          <a:p>
            <a:endParaRPr/>
          </a:p>
        </p:txBody>
      </p:sp>
      <p:sp>
        <p:nvSpPr>
          <p:cNvPr id="15" name="Shape 15"/>
          <p:cNvSpPr txBox="1">
            <a:spLocks noGrp="1"/>
          </p:cNvSpPr>
          <p:nvPr>
            <p:ph type="body" idx="1"/>
          </p:nvPr>
        </p:nvSpPr>
        <p:spPr>
          <a:xfrm>
            <a:off x="311712" y="1152475"/>
            <a:ext cx="8520599" cy="3416400"/>
          </a:xfrm>
          <a:prstGeom prst="rect">
            <a:avLst/>
          </a:prstGeom>
          <a:noFill/>
          <a:ln>
            <a:noFill/>
          </a:ln>
        </p:spPr>
        <p:txBody>
          <a:bodyPr lIns="91425" tIns="91425" rIns="91425" bIns="91425" anchor="t" anchorCtr="0"/>
          <a:lstStyle>
            <a:lvl1pPr marL="0" marR="0" lvl="0" indent="0" algn="l" rtl="0">
              <a:lnSpc>
                <a:spcPct val="115000"/>
              </a:lnSpc>
              <a:spcBef>
                <a:spcPts val="0"/>
              </a:spcBef>
              <a:spcAft>
                <a:spcPts val="1600"/>
              </a:spcAft>
              <a:buClr>
                <a:schemeClr val="dk2"/>
              </a:buClr>
              <a:buFont typeface="Arial"/>
              <a:buNone/>
              <a:defRPr sz="1800" b="0" i="0" u="none" strike="noStrike" cap="none">
                <a:solidFill>
                  <a:schemeClr val="dk2"/>
                </a:solidFill>
                <a:latin typeface="Arial"/>
                <a:ea typeface="Arial"/>
                <a:cs typeface="Arial"/>
                <a:sym typeface="Arial"/>
              </a:defRPr>
            </a:lvl1pPr>
            <a:lvl2pPr marL="457200" marR="0" lvl="1"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2pPr>
            <a:lvl3pPr marL="914400" marR="0" lvl="2"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3pPr>
            <a:lvl4pPr marL="1371600" marR="0" lvl="3"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4pPr>
            <a:lvl5pPr marL="1828800" marR="0" lvl="4"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5pPr>
            <a:lvl6pPr marL="2286000" marR="0" lvl="5"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6pPr>
            <a:lvl7pPr marL="2743200" marR="0" lvl="6"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7pPr>
            <a:lvl8pPr marL="3200400" marR="0" lvl="7"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8pPr>
            <a:lvl9pPr marL="3657600" marR="0" lvl="8" indent="0" algn="l" rtl="0">
              <a:lnSpc>
                <a:spcPct val="115000"/>
              </a:lnSpc>
              <a:spcBef>
                <a:spcPts val="0"/>
              </a:spcBef>
              <a:spcAft>
                <a:spcPts val="1600"/>
              </a:spcAft>
              <a:buClr>
                <a:schemeClr val="dk2"/>
              </a:buClr>
              <a:buFont typeface="Arial"/>
              <a:buNone/>
              <a:defRPr sz="1400" b="0" i="0" u="none" strike="noStrike" cap="none">
                <a:solidFill>
                  <a:schemeClr val="dk2"/>
                </a:solidFill>
                <a:latin typeface="Arial"/>
                <a:ea typeface="Arial"/>
                <a:cs typeface="Arial"/>
                <a:sym typeface="Arial"/>
              </a:defRPr>
            </a:lvl9pPr>
          </a:lstStyle>
          <a:p>
            <a:endParaRPr/>
          </a:p>
        </p:txBody>
      </p:sp>
      <p:sp>
        <p:nvSpPr>
          <p:cNvPr id="16" name="Shape 16"/>
          <p:cNvSpPr txBox="1">
            <a:spLocks noGrp="1"/>
          </p:cNvSpPr>
          <p:nvPr>
            <p:ph type="sldNum" idx="12"/>
          </p:nvPr>
        </p:nvSpPr>
        <p:spPr>
          <a:xfrm>
            <a:off x="8472469" y="4663216"/>
            <a:ext cx="548699" cy="393600"/>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a:solidFill>
                  <a:srgbClr val="000000"/>
                </a:solidFill>
                <a:latin typeface="Arial"/>
                <a:ea typeface="Arial"/>
                <a:cs typeface="Arial"/>
                <a:sym typeface="Arial"/>
              </a:rPr>
              <a:t>‹#›</a:t>
            </a:fld>
            <a:endParaRPr lang="en-GB"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601010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114800"/>
            <a:ext cx="7659687" cy="8763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4" y="2889647"/>
            <a:ext cx="6135687" cy="12251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152144"/>
            <a:ext cx="3657600" cy="34427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151335"/>
            <a:ext cx="3657600" cy="47982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1631156"/>
            <a:ext cx="3657600"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GB" sz="1400" b="0" i="0" u="none" strike="noStrike" cap="none" smtClean="0">
                <a:solidFill>
                  <a:srgbClr val="000000"/>
                </a:solidFill>
                <a:latin typeface="Arial"/>
                <a:ea typeface="Arial"/>
                <a:cs typeface="Arial"/>
                <a:sym typeface="Arial"/>
              </a:rPr>
              <a:t>‹#›</a:t>
            </a:fld>
            <a:endParaRPr lang="en-GB"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4121658"/>
            <a:ext cx="7772400" cy="44577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800" y="4572000"/>
            <a:ext cx="7772401" cy="4572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
        <p:nvSpPr>
          <p:cNvPr id="9" name="Content Placeholder 8"/>
          <p:cNvSpPr>
            <a:spLocks noGrp="1"/>
          </p:cNvSpPr>
          <p:nvPr>
            <p:ph sz="quarter" idx="13"/>
          </p:nvPr>
        </p:nvSpPr>
        <p:spPr>
          <a:xfrm>
            <a:off x="304800" y="285750"/>
            <a:ext cx="7772400" cy="37071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4121458"/>
            <a:ext cx="7772400" cy="445970"/>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301752" y="4572000"/>
            <a:ext cx="7772400" cy="45948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28E80666-FB37-4B36-9149-507F3B0178E3}" type="datetimeFigureOut">
              <a:rPr lang="en-US" smtClean="0"/>
              <a:pPr/>
              <a:t>11/18/2016</a:t>
            </a:fld>
            <a:endParaRPr lang="en-US"/>
          </a:p>
        </p:txBody>
      </p:sp>
      <p:sp>
        <p:nvSpPr>
          <p:cNvPr id="9" name="Slide Number Placeholder 8"/>
          <p:cNvSpPr>
            <a:spLocks noGrp="1"/>
          </p:cNvSpPr>
          <p:nvPr>
            <p:ph type="sldNum" sz="quarter" idx="11"/>
          </p:nvPr>
        </p:nvSpPr>
        <p:spPr/>
        <p:txBody>
          <a:body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
        <p:nvSpPr>
          <p:cNvPr id="10" name="Footer Placeholder 9"/>
          <p:cNvSpPr>
            <a:spLocks noGrp="1"/>
          </p:cNvSpPr>
          <p:nvPr>
            <p:ph type="ftr" sz="quarter" idx="12"/>
          </p:nvPr>
        </p:nvSpPr>
        <p:spPr/>
        <p:txBody>
          <a:bodyPr/>
          <a:lstStyle/>
          <a:p>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7620000" cy="857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200150"/>
            <a:ext cx="7620000" cy="36004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4114800"/>
            <a:ext cx="685800" cy="514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4236720"/>
            <a:ext cx="548640" cy="29718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marL="0" marR="0" lvl="0" indent="0" algn="r" rtl="0">
              <a:lnSpc>
                <a:spcPct val="100000"/>
              </a:lnSpc>
              <a:spcBef>
                <a:spcPts val="0"/>
              </a:spcBef>
              <a:spcAft>
                <a:spcPts val="0"/>
              </a:spcAft>
              <a:buClr>
                <a:schemeClr val="dk2"/>
              </a:buClr>
              <a:buSzPct val="25000"/>
              <a:buFont typeface="Arial"/>
              <a:buNone/>
            </a:pPr>
            <a:fld id="{00000000-1234-1234-1234-123412341234}" type="slidenum">
              <a:rPr lang="en-GB" sz="1000" b="0" i="0" u="none" strike="noStrike" cap="none" smtClean="0">
                <a:solidFill>
                  <a:schemeClr val="dk2"/>
                </a:solidFill>
                <a:latin typeface="Arial"/>
                <a:ea typeface="Arial"/>
                <a:cs typeface="Arial"/>
                <a:sym typeface="Arial"/>
              </a:rPr>
              <a:t>‹#›</a:t>
            </a:fld>
            <a:endParaRPr lang="en-GB" sz="1000" b="0" i="0" u="none" strike="noStrike" cap="none">
              <a:solidFill>
                <a:schemeClr val="dk2"/>
              </a:solidFill>
              <a:latin typeface="Arial"/>
              <a:ea typeface="Arial"/>
              <a:cs typeface="Arial"/>
              <a:sym typeface="Arial"/>
            </a:endParaRPr>
          </a:p>
        </p:txBody>
      </p:sp>
      <p:sp>
        <p:nvSpPr>
          <p:cNvPr id="5" name="Footer Placeholder 4"/>
          <p:cNvSpPr>
            <a:spLocks noGrp="1"/>
          </p:cNvSpPr>
          <p:nvPr>
            <p:ph type="ftr" sz="quarter" idx="3"/>
          </p:nvPr>
        </p:nvSpPr>
        <p:spPr>
          <a:xfrm rot="16200000">
            <a:off x="7882821" y="2990850"/>
            <a:ext cx="177546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856152" y="1188720"/>
            <a:ext cx="1828799" cy="365760"/>
          </a:xfrm>
          <a:prstGeom prst="rect">
            <a:avLst/>
          </a:prstGeom>
        </p:spPr>
        <p:txBody>
          <a:bodyPr vert="horz" lIns="91440" tIns="45720" rIns="91440" bIns="45720" rtlCol="0" anchor="ctr"/>
          <a:lstStyle>
            <a:lvl1pPr algn="l">
              <a:defRPr sz="1200">
                <a:solidFill>
                  <a:schemeClr val="bg2"/>
                </a:solidFill>
              </a:defRPr>
            </a:lvl1pPr>
          </a:lstStyle>
          <a:p>
            <a:fld id="{28E80666-FB37-4B36-9149-507F3B0178E3}" type="datetimeFigureOut">
              <a:rPr lang="en-US" smtClean="0"/>
              <a:pPr/>
              <a:t>11/18/2016</a:t>
            </a:fld>
            <a:endParaRPr lang="en-US" dirty="0"/>
          </a:p>
        </p:txBody>
      </p:sp>
    </p:spTree>
  </p:cSld>
  <p:clrMap bg1="lt1" tx1="dk1" bg2="lt2" tx2="dk2" accent1="accent1" accent2="accent2" accent3="accent3" accent4="accent4" accent5="accent5" accent6="accent6" hlink="hlink" folHlink="folHlink"/>
  <p:sldLayoutIdLst>
    <p:sldLayoutId id="2147484158" r:id="rId1"/>
    <p:sldLayoutId id="2147484159" r:id="rId2"/>
    <p:sldLayoutId id="2147484160" r:id="rId3"/>
    <p:sldLayoutId id="2147484161" r:id="rId4"/>
    <p:sldLayoutId id="2147484162" r:id="rId5"/>
    <p:sldLayoutId id="2147484163" r:id="rId6"/>
    <p:sldLayoutId id="2147484164" r:id="rId7"/>
    <p:sldLayoutId id="2147484165" r:id="rId8"/>
    <p:sldLayoutId id="2147484166" r:id="rId9"/>
    <p:sldLayoutId id="2147484167" r:id="rId10"/>
    <p:sldLayoutId id="2147484168" r:id="rId11"/>
    <p:sldLayoutId id="2147484169" r:id="rId12"/>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hyperlink" Target="http://threatmodeler.com" TargetMode="Externa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hyperlink" Target="http://blog.bizzdesign.com/enterprise-architecture-based-risk-assessment-with-archimate" TargetMode="External"/><Relationship Id="rId2" Type="http://schemas.openxmlformats.org/officeDocument/2006/relationships/hyperlink" Target="http://vanguardea.com/enterprise-architecture-and-threat-modeling/" TargetMode="External"/><Relationship Id="rId1" Type="http://schemas.openxmlformats.org/officeDocument/2006/relationships/slideLayout" Target="../slideLayouts/slideLayout12.xml"/><Relationship Id="rId4" Type="http://schemas.openxmlformats.org/officeDocument/2006/relationships/hyperlink" Target="https://www.microsoft.com/en-us/sdl/adopt/eop.aspx"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hyperlink" Target="https://iriusrisk.continuumsecurity.net" TargetMode="External"/><Relationship Id="rId2" Type="http://schemas.openxmlformats.org/officeDocument/2006/relationships/hyperlink" Target="http://octotrike.org/tools.shtml" TargetMode="Externa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hyperlink" Target="http://www.amenaza.com/index2.php" TargetMode="Externa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11713" y="744581"/>
            <a:ext cx="8520599" cy="1413145"/>
          </a:xfrm>
          <a:prstGeom prst="rect">
            <a:avLst/>
          </a:prstGeom>
          <a:noFill/>
          <a:ln>
            <a:noFill/>
          </a:ln>
        </p:spPr>
        <p:txBody>
          <a:bodyPr lIns="91425" tIns="91425" rIns="91425" bIns="91425" anchor="b" anchorCtr="0">
            <a:noAutofit/>
          </a:bodyPr>
          <a:lstStyle/>
          <a:p>
            <a:pPr marL="0" marR="0" lvl="0" indent="0" algn="ctr" rtl="0">
              <a:lnSpc>
                <a:spcPct val="100000"/>
              </a:lnSpc>
              <a:spcBef>
                <a:spcPts val="0"/>
              </a:spcBef>
              <a:spcAft>
                <a:spcPts val="0"/>
              </a:spcAft>
              <a:buClr>
                <a:schemeClr val="dk1"/>
              </a:buClr>
              <a:buSzPct val="25000"/>
              <a:buFont typeface="Arial"/>
              <a:buNone/>
            </a:pPr>
            <a:r>
              <a:rPr lang="en-GB" sz="4400" b="0" i="0" u="none" strike="noStrike" cap="none" dirty="0">
                <a:solidFill>
                  <a:schemeClr val="dk1"/>
                </a:solidFill>
                <a:latin typeface="Arial"/>
                <a:ea typeface="Arial"/>
                <a:cs typeface="Arial"/>
                <a:sym typeface="Arial"/>
              </a:rPr>
              <a:t>Threat Modelling with Enterprise Architecture</a:t>
            </a:r>
          </a:p>
        </p:txBody>
      </p:sp>
      <p:sp>
        <p:nvSpPr>
          <p:cNvPr id="55" name="Shape 55"/>
          <p:cNvSpPr txBox="1">
            <a:spLocks noGrp="1"/>
          </p:cNvSpPr>
          <p:nvPr>
            <p:ph type="subTitle" idx="1"/>
          </p:nvPr>
        </p:nvSpPr>
        <p:spPr>
          <a:xfrm>
            <a:off x="410389" y="2077607"/>
            <a:ext cx="8520599" cy="792600"/>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chemeClr val="dk2"/>
              </a:buClr>
              <a:buSzPct val="25000"/>
              <a:buFont typeface="Arial"/>
              <a:buNone/>
            </a:pPr>
            <a:r>
              <a:rPr lang="en-GB" sz="2800" b="0" i="1" u="none" strike="noStrike" cap="none">
                <a:solidFill>
                  <a:srgbClr val="0070C0"/>
                </a:solidFill>
                <a:latin typeface="Arial"/>
                <a:ea typeface="Arial"/>
                <a:cs typeface="Arial"/>
                <a:sym typeface="Arial"/>
              </a:rPr>
              <a:t>Designing with Security in Mind</a:t>
            </a:r>
          </a:p>
          <a:p>
            <a:pPr marL="0" marR="0" lvl="0" indent="0" algn="ctr" rtl="0">
              <a:lnSpc>
                <a:spcPct val="100000"/>
              </a:lnSpc>
              <a:spcBef>
                <a:spcPts val="0"/>
              </a:spcBef>
              <a:spcAft>
                <a:spcPts val="0"/>
              </a:spcAft>
              <a:buClr>
                <a:schemeClr val="dk2"/>
              </a:buClr>
              <a:buSzPct val="25000"/>
              <a:buFont typeface="Arial"/>
              <a:buNone/>
            </a:pPr>
            <a:endParaRPr sz="2800" b="0" i="0" u="none" strike="noStrike" cap="none">
              <a:solidFill>
                <a:schemeClr val="dk2"/>
              </a:solidFill>
              <a:latin typeface="Arial"/>
              <a:ea typeface="Arial"/>
              <a:cs typeface="Arial"/>
              <a:sym typeface="Arial"/>
            </a:endParaRPr>
          </a:p>
          <a:p>
            <a:pPr marL="0" marR="0" lvl="0" indent="0" algn="ctr" rtl="0">
              <a:lnSpc>
                <a:spcPct val="100000"/>
              </a:lnSpc>
              <a:spcBef>
                <a:spcPts val="0"/>
              </a:spcBef>
              <a:spcAft>
                <a:spcPts val="0"/>
              </a:spcAft>
              <a:buClr>
                <a:schemeClr val="dk2"/>
              </a:buClr>
              <a:buSzPct val="25000"/>
              <a:buFont typeface="Arial"/>
              <a:buNone/>
            </a:pPr>
            <a:r>
              <a:rPr lang="en-GB" sz="2800" b="0" i="0" u="none" strike="noStrike" cap="none">
                <a:solidFill>
                  <a:srgbClr val="FFC000"/>
                </a:solidFill>
                <a:latin typeface="Arial"/>
                <a:ea typeface="Arial"/>
                <a:cs typeface="Arial"/>
                <a:sym typeface="Arial"/>
              </a:rPr>
              <a:t>presented by </a:t>
            </a:r>
            <a:r>
              <a:rPr lang="en-GB" sz="2800" b="1" i="0" u="none" strike="noStrike" cap="none">
                <a:solidFill>
                  <a:srgbClr val="FFC000"/>
                </a:solidFill>
                <a:latin typeface="Arial"/>
                <a:ea typeface="Arial"/>
                <a:cs typeface="Arial"/>
                <a:sym typeface="Arial"/>
              </a:rPr>
              <a:t>Fuli Fuli</a:t>
            </a:r>
          </a:p>
          <a:p>
            <a:pPr marL="0" marR="0" lvl="0" indent="0" algn="ctr" rtl="0">
              <a:lnSpc>
                <a:spcPct val="100000"/>
              </a:lnSpc>
              <a:spcBef>
                <a:spcPts val="0"/>
              </a:spcBef>
              <a:spcAft>
                <a:spcPts val="0"/>
              </a:spcAft>
              <a:buClr>
                <a:schemeClr val="dk2"/>
              </a:buClr>
              <a:buSzPct val="25000"/>
              <a:buFont typeface="Arial"/>
              <a:buNone/>
            </a:pPr>
            <a:endParaRPr sz="2800" b="0" i="0" u="none" strike="noStrike" cap="none">
              <a:solidFill>
                <a:schemeClr val="dk2"/>
              </a:solidFill>
              <a:latin typeface="Arial"/>
              <a:ea typeface="Arial"/>
              <a:cs typeface="Arial"/>
              <a:sym typeface="Arial"/>
            </a:endParaRPr>
          </a:p>
          <a:p>
            <a:pPr marL="0" marR="0" lvl="0" indent="0" algn="ctr" rtl="0">
              <a:lnSpc>
                <a:spcPct val="100000"/>
              </a:lnSpc>
              <a:spcBef>
                <a:spcPts val="0"/>
              </a:spcBef>
              <a:spcAft>
                <a:spcPts val="0"/>
              </a:spcAft>
              <a:buClr>
                <a:schemeClr val="dk2"/>
              </a:buClr>
              <a:buSzPct val="25000"/>
              <a:buFont typeface="Arial"/>
              <a:buNone/>
            </a:pPr>
            <a:r>
              <a:rPr lang="en-GB" sz="2800" b="0" i="1" u="none" strike="noStrike" cap="none">
                <a:solidFill>
                  <a:srgbClr val="FF0000"/>
                </a:solidFill>
                <a:latin typeface="Arial"/>
                <a:ea typeface="Arial"/>
                <a:cs typeface="Arial"/>
                <a:sym typeface="Arial"/>
              </a:rPr>
              <a:t>BTECH 451 Project(2016)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12" y="197423"/>
            <a:ext cx="8520599" cy="585665"/>
          </a:xfrm>
        </p:spPr>
        <p:txBody>
          <a:bodyPr>
            <a:normAutofit fontScale="90000"/>
          </a:bodyPr>
          <a:lstStyle/>
          <a:p>
            <a:r>
              <a:rPr lang="en-US" dirty="0">
                <a:solidFill>
                  <a:srgbClr val="FF0000"/>
                </a:solidFill>
              </a:rPr>
              <a:t>Conventional Security Testing</a:t>
            </a:r>
          </a:p>
        </p:txBody>
      </p:sp>
      <p:sp>
        <p:nvSpPr>
          <p:cNvPr id="3" name="Text Placeholder 2"/>
          <p:cNvSpPr>
            <a:spLocks noGrp="1"/>
          </p:cNvSpPr>
          <p:nvPr>
            <p:ph type="body" idx="1"/>
          </p:nvPr>
        </p:nvSpPr>
        <p:spPr>
          <a:xfrm>
            <a:off x="311712" y="875209"/>
            <a:ext cx="8520599" cy="3693666"/>
          </a:xfrm>
        </p:spPr>
        <p:txBody>
          <a:bodyPr>
            <a:normAutofit fontScale="92500" lnSpcReduction="20000"/>
          </a:bodyPr>
          <a:lstStyle/>
          <a:p>
            <a:pPr marL="285750" indent="-285750">
              <a:buFont typeface="Arial"/>
              <a:buChar char="•"/>
            </a:pPr>
            <a:r>
              <a:rPr lang="en-US" dirty="0"/>
              <a:t>Conventional security testing uncovered 9 security threats to the FGT system</a:t>
            </a:r>
          </a:p>
          <a:p>
            <a:pPr marL="285750" indent="-285750">
              <a:buFont typeface="Arial"/>
              <a:buChar char="•"/>
            </a:pPr>
            <a:r>
              <a:rPr lang="en-US" dirty="0"/>
              <a:t>Exact details are confidential : What I can say is:</a:t>
            </a:r>
          </a:p>
          <a:p>
            <a:pPr marL="342900" indent="-342900">
              <a:buFont typeface="+mj-lt"/>
              <a:buAutoNum type="arabicPeriod"/>
            </a:pPr>
            <a:r>
              <a:rPr lang="en-US" dirty="0"/>
              <a:t>It is possible to retrieve some assignment details through the Grade Book Tool for courses that a user has no access to in Canvas. (Information Disclosure).(HIGH)</a:t>
            </a:r>
          </a:p>
          <a:p>
            <a:pPr marL="342900" indent="-342900">
              <a:buFont typeface="+mj-lt"/>
              <a:buAutoNum type="arabicPeriod"/>
            </a:pPr>
            <a:r>
              <a:rPr lang="en-US" dirty="0"/>
              <a:t>Changes made directly on the Grade-book database are not logged. For instance, if an admin user changes a student's grade directly within the database, ….., no logs containing these changes would be available. (HIGH)</a:t>
            </a:r>
          </a:p>
          <a:p>
            <a:pPr marL="342900" indent="-342900">
              <a:buFont typeface="+mj-lt"/>
              <a:buAutoNum type="arabicPeriod"/>
            </a:pPr>
            <a:r>
              <a:rPr lang="en-US" dirty="0"/>
              <a:t>It is possible for users to modify grade details for courses they are not authorized to access. Furthermore, these modifications can be persisted directly into the database without invoking the final grade submission process.(HIGH)</a:t>
            </a:r>
          </a:p>
          <a:p>
            <a:endParaRPr lang="en-US" dirty="0"/>
          </a:p>
        </p:txBody>
      </p:sp>
    </p:spTree>
    <p:extLst>
      <p:ext uri="{BB962C8B-B14F-4D97-AF65-F5344CB8AC3E}">
        <p14:creationId xmlns:p14="http://schemas.microsoft.com/office/powerpoint/2010/main" val="2489698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barn(inVertical)">
                                      <p:cBhvr>
                                        <p:cTn id="2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STRIDE gap analysis- The BIG Question.</a:t>
            </a:r>
          </a:p>
        </p:txBody>
      </p:sp>
      <p:sp>
        <p:nvSpPr>
          <p:cNvPr id="3" name="Text Placeholder 2"/>
          <p:cNvSpPr>
            <a:spLocks noGrp="1"/>
          </p:cNvSpPr>
          <p:nvPr>
            <p:ph type="body" idx="1"/>
          </p:nvPr>
        </p:nvSpPr>
        <p:spPr/>
        <p:txBody>
          <a:bodyPr>
            <a:normAutofit fontScale="92500" lnSpcReduction="20000"/>
          </a:bodyPr>
          <a:lstStyle/>
          <a:p>
            <a:pPr marL="285750" indent="-285750">
              <a:buFont typeface="Arial"/>
              <a:buChar char="•"/>
            </a:pPr>
            <a:r>
              <a:rPr lang="en-US" dirty="0"/>
              <a:t>Could these 9 vulnerabilities have been prevented with Threat Modeling? STRIDE based gap analysis will answer this.</a:t>
            </a:r>
          </a:p>
          <a:p>
            <a:pPr marL="285750" indent="-285750">
              <a:buFont typeface="Arial"/>
              <a:buChar char="•"/>
            </a:pPr>
            <a:r>
              <a:rPr lang="en-US" dirty="0"/>
              <a:t>STRIDE BASED gap analysis- We threat model the FGT and compare results. Aiming for </a:t>
            </a:r>
            <a:r>
              <a:rPr lang="en-US" dirty="0">
                <a:solidFill>
                  <a:srgbClr val="FF0000"/>
                </a:solidFill>
              </a:rPr>
              <a:t>ideal threat model </a:t>
            </a:r>
            <a:r>
              <a:rPr lang="en-US" dirty="0">
                <a:solidFill>
                  <a:srgbClr val="000000"/>
                </a:solidFill>
              </a:rPr>
              <a:t>as defined later in slides.</a:t>
            </a:r>
          </a:p>
          <a:p>
            <a:pPr marL="285750" indent="-285750">
              <a:buFont typeface="Arial"/>
              <a:buChar char="•"/>
            </a:pPr>
            <a:r>
              <a:rPr lang="en-US" dirty="0">
                <a:solidFill>
                  <a:srgbClr val="FF0000"/>
                </a:solidFill>
              </a:rPr>
              <a:t>Challenges-  </a:t>
            </a:r>
            <a:r>
              <a:rPr lang="en-US" dirty="0">
                <a:solidFill>
                  <a:schemeClr val="tx1"/>
                </a:solidFill>
              </a:rPr>
              <a:t>High level design abstracts physical details/ no low level detailed counterpart to refer to at ITS.</a:t>
            </a:r>
          </a:p>
          <a:p>
            <a:pPr marL="285750" indent="-285750">
              <a:buFont typeface="Arial"/>
              <a:buChar char="•"/>
            </a:pPr>
            <a:r>
              <a:rPr lang="en-US" dirty="0">
                <a:solidFill>
                  <a:schemeClr val="tx1"/>
                </a:solidFill>
              </a:rPr>
              <a:t>Getting the model right is difficult. How much do we abstract?</a:t>
            </a:r>
          </a:p>
          <a:p>
            <a:pPr marL="285750" indent="-285750">
              <a:buFont typeface="Arial"/>
              <a:buChar char="•"/>
            </a:pPr>
            <a:r>
              <a:rPr lang="en-US" dirty="0"/>
              <a:t>Threat modeling is in the process of transitioning from an art to a science though automation and the development of industry-standard best practices(</a:t>
            </a:r>
            <a:r>
              <a:rPr lang="en-US" i="1" dirty="0"/>
              <a:t>Reef </a:t>
            </a:r>
            <a:r>
              <a:rPr lang="en-US" i="1" dirty="0" err="1"/>
              <a:t>Dsouza</a:t>
            </a:r>
            <a:r>
              <a:rPr lang="en-US" i="1" dirty="0"/>
              <a:t>).</a:t>
            </a:r>
            <a:endParaRPr lang="en-US" dirty="0">
              <a:solidFill>
                <a:schemeClr val="tx1"/>
              </a:solidFill>
            </a:endParaRPr>
          </a:p>
          <a:p>
            <a:pPr marL="285750" indent="-285750">
              <a:buFont typeface="Arial"/>
              <a:buChar char="•"/>
            </a:pPr>
            <a:endParaRPr lang="en-US" dirty="0">
              <a:solidFill>
                <a:srgbClr val="FF0000"/>
              </a:solidFill>
            </a:endParaRPr>
          </a:p>
          <a:p>
            <a:pPr marL="285750" indent="-285750">
              <a:buFont typeface="Arial"/>
              <a:buChar char="•"/>
            </a:pPr>
            <a:endParaRPr lang="en-US" dirty="0">
              <a:solidFill>
                <a:srgbClr val="FF0000"/>
              </a:solidFill>
            </a:endParaRPr>
          </a:p>
        </p:txBody>
      </p:sp>
    </p:spTree>
    <p:extLst>
      <p:ext uri="{BB962C8B-B14F-4D97-AF65-F5344CB8AC3E}">
        <p14:creationId xmlns:p14="http://schemas.microsoft.com/office/powerpoint/2010/main" val="2432131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ipe(down)">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Quick Rundown of STRIDE</a:t>
            </a:r>
          </a:p>
        </p:txBody>
      </p:sp>
      <p:sp>
        <p:nvSpPr>
          <p:cNvPr id="3" name="Text Placeholder 2"/>
          <p:cNvSpPr>
            <a:spLocks noGrp="1"/>
          </p:cNvSpPr>
          <p:nvPr>
            <p:ph type="body" idx="1"/>
          </p:nvPr>
        </p:nvSpPr>
        <p:spPr/>
        <p:txBody>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97608151"/>
              </p:ext>
            </p:extLst>
          </p:nvPr>
        </p:nvGraphicFramePr>
        <p:xfrm>
          <a:off x="12" y="1"/>
          <a:ext cx="9777589" cy="5114765"/>
        </p:xfrm>
        <a:graphic>
          <a:graphicData uri="http://schemas.openxmlformats.org/drawingml/2006/table">
            <a:tbl>
              <a:tblPr firstRow="1" bandRow="1">
                <a:tableStyleId>{354D3704-93D0-41F0-97F1-EB0BD08FB40B}</a:tableStyleId>
              </a:tblPr>
              <a:tblGrid>
                <a:gridCol w="2561619">
                  <a:extLst>
                    <a:ext uri="{9D8B030D-6E8A-4147-A177-3AD203B41FA5}">
                      <a16:colId xmlns:a16="http://schemas.microsoft.com/office/drawing/2014/main" val="20000"/>
                    </a:ext>
                  </a:extLst>
                </a:gridCol>
                <a:gridCol w="2988561">
                  <a:extLst>
                    <a:ext uri="{9D8B030D-6E8A-4147-A177-3AD203B41FA5}">
                      <a16:colId xmlns:a16="http://schemas.microsoft.com/office/drawing/2014/main" val="20001"/>
                    </a:ext>
                  </a:extLst>
                </a:gridCol>
                <a:gridCol w="4227409">
                  <a:extLst>
                    <a:ext uri="{9D8B030D-6E8A-4147-A177-3AD203B41FA5}">
                      <a16:colId xmlns:a16="http://schemas.microsoft.com/office/drawing/2014/main" val="20002"/>
                    </a:ext>
                  </a:extLst>
                </a:gridCol>
              </a:tblGrid>
              <a:tr h="327598">
                <a:tc>
                  <a:txBody>
                    <a:bodyPr/>
                    <a:lstStyle/>
                    <a:p>
                      <a:r>
                        <a:rPr lang="en-US" sz="2000" dirty="0"/>
                        <a:t>S.T.R.I.D.E</a:t>
                      </a:r>
                    </a:p>
                  </a:txBody>
                  <a:tcPr/>
                </a:tc>
                <a:tc>
                  <a:txBody>
                    <a:bodyPr/>
                    <a:lstStyle/>
                    <a:p>
                      <a:r>
                        <a:rPr lang="en-US" sz="2000" dirty="0"/>
                        <a:t>MEANING</a:t>
                      </a:r>
                    </a:p>
                  </a:txBody>
                  <a:tcPr/>
                </a:tc>
                <a:tc>
                  <a:txBody>
                    <a:bodyPr/>
                    <a:lstStyle/>
                    <a:p>
                      <a:r>
                        <a:rPr lang="en-US" sz="2000" dirty="0"/>
                        <a:t>Examples</a:t>
                      </a:r>
                    </a:p>
                  </a:txBody>
                  <a:tcPr/>
                </a:tc>
                <a:extLst>
                  <a:ext uri="{0D108BD9-81ED-4DB2-BD59-A6C34878D82A}">
                    <a16:rowId xmlns:a16="http://schemas.microsoft.com/office/drawing/2014/main" val="10000"/>
                  </a:ext>
                </a:extLst>
              </a:tr>
              <a:tr h="655198">
                <a:tc>
                  <a:txBody>
                    <a:bodyPr/>
                    <a:lstStyle/>
                    <a:p>
                      <a:r>
                        <a:rPr lang="en-US" sz="1600" dirty="0"/>
                        <a:t>Spoofing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cap="none" dirty="0">
                          <a:solidFill>
                            <a:schemeClr val="dk1"/>
                          </a:solidFill>
                          <a:effectLst/>
                          <a:latin typeface="Arial"/>
                          <a:ea typeface="Arial"/>
                          <a:cs typeface="Arial"/>
                          <a:sym typeface="Arial"/>
                        </a:rPr>
                        <a:t>Impersonating something or someone else. </a:t>
                      </a:r>
                      <a:endParaRPr lang="en-US" sz="1400" dirty="0">
                        <a:effectLst/>
                      </a:endParaRPr>
                    </a:p>
                    <a:p>
                      <a:endParaRPr lang="en-US" sz="1600" dirty="0"/>
                    </a:p>
                  </a:txBody>
                  <a:tcPr/>
                </a:tc>
                <a:tc>
                  <a:txBody>
                    <a:bodyPr/>
                    <a:lstStyle/>
                    <a:p>
                      <a:r>
                        <a:rPr lang="en-US" sz="1600" dirty="0"/>
                        <a:t>Attacker</a:t>
                      </a:r>
                      <a:r>
                        <a:rPr lang="en-US" sz="1600" baseline="0" dirty="0"/>
                        <a:t> pretending to be a student or another student to gain access.</a:t>
                      </a:r>
                      <a:endParaRPr lang="en-US" sz="1600" dirty="0"/>
                    </a:p>
                  </a:txBody>
                  <a:tcPr/>
                </a:tc>
                <a:extLst>
                  <a:ext uri="{0D108BD9-81ED-4DB2-BD59-A6C34878D82A}">
                    <a16:rowId xmlns:a16="http://schemas.microsoft.com/office/drawing/2014/main" val="10001"/>
                  </a:ext>
                </a:extLst>
              </a:tr>
              <a:tr h="764150">
                <a:tc>
                  <a:txBody>
                    <a:bodyPr/>
                    <a:lstStyle/>
                    <a:p>
                      <a:r>
                        <a:rPr lang="en-US" sz="1600" dirty="0"/>
                        <a:t>Tampering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cap="none" dirty="0">
                          <a:solidFill>
                            <a:schemeClr val="dk1"/>
                          </a:solidFill>
                          <a:effectLst/>
                          <a:latin typeface="Arial"/>
                          <a:ea typeface="Arial"/>
                          <a:cs typeface="Arial"/>
                          <a:sym typeface="Arial"/>
                        </a:rPr>
                        <a:t>Modifying data or code </a:t>
                      </a:r>
                      <a:endParaRPr lang="en-US" sz="1400" dirty="0">
                        <a:effectLst/>
                      </a:endParaRPr>
                    </a:p>
                    <a:p>
                      <a:endParaRPr lang="en-US" sz="1800" dirty="0"/>
                    </a:p>
                  </a:txBody>
                  <a:tcPr/>
                </a:tc>
                <a:tc>
                  <a:txBody>
                    <a:bodyPr/>
                    <a:lstStyle/>
                    <a:p>
                      <a:r>
                        <a:rPr lang="en-US" sz="1600" dirty="0"/>
                        <a:t>Attacker intercepting data</a:t>
                      </a:r>
                      <a:r>
                        <a:rPr lang="en-US" sz="1600" baseline="0" dirty="0"/>
                        <a:t> “man in the middle” attack or changing data in the FGT database.</a:t>
                      </a:r>
                      <a:endParaRPr lang="en-US" sz="1600" dirty="0"/>
                    </a:p>
                  </a:txBody>
                  <a:tcPr/>
                </a:tc>
                <a:extLst>
                  <a:ext uri="{0D108BD9-81ED-4DB2-BD59-A6C34878D82A}">
                    <a16:rowId xmlns:a16="http://schemas.microsoft.com/office/drawing/2014/main" val="10002"/>
                  </a:ext>
                </a:extLst>
              </a:tr>
              <a:tr h="749171">
                <a:tc>
                  <a:txBody>
                    <a:bodyPr/>
                    <a:lstStyle/>
                    <a:p>
                      <a:r>
                        <a:rPr lang="en-US" sz="1600" dirty="0"/>
                        <a:t>Repudiation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cap="none" dirty="0">
                          <a:solidFill>
                            <a:schemeClr val="dk1"/>
                          </a:solidFill>
                          <a:effectLst/>
                          <a:latin typeface="Arial"/>
                          <a:ea typeface="Arial"/>
                          <a:cs typeface="Arial"/>
                          <a:sym typeface="Arial"/>
                        </a:rPr>
                        <a:t>Claiming to have not performed an action. </a:t>
                      </a:r>
                      <a:endParaRPr lang="en-US" sz="1400" dirty="0">
                        <a:effectLst/>
                      </a:endParaRPr>
                    </a:p>
                    <a:p>
                      <a:endParaRPr lang="en-US" sz="1600" dirty="0"/>
                    </a:p>
                  </a:txBody>
                  <a:tcPr/>
                </a:tc>
                <a:tc>
                  <a:txBody>
                    <a:bodyPr/>
                    <a:lstStyle/>
                    <a:p>
                      <a:r>
                        <a:rPr lang="en-US" sz="1600" dirty="0"/>
                        <a:t>Attacker illegally</a:t>
                      </a:r>
                      <a:r>
                        <a:rPr lang="en-US" sz="1600" baseline="0" dirty="0"/>
                        <a:t> </a:t>
                      </a:r>
                      <a:r>
                        <a:rPr lang="en-US" sz="1600" dirty="0"/>
                        <a:t>making</a:t>
                      </a:r>
                      <a:r>
                        <a:rPr lang="en-US" sz="1600" baseline="0" dirty="0"/>
                        <a:t> changes or viewing grades and claiming they haven’t.</a:t>
                      </a:r>
                      <a:endParaRPr lang="en-US" sz="1600" dirty="0"/>
                    </a:p>
                  </a:txBody>
                  <a:tcPr/>
                </a:tc>
                <a:extLst>
                  <a:ext uri="{0D108BD9-81ED-4DB2-BD59-A6C34878D82A}">
                    <a16:rowId xmlns:a16="http://schemas.microsoft.com/office/drawing/2014/main" val="10003"/>
                  </a:ext>
                </a:extLst>
              </a:tr>
              <a:tr h="655198">
                <a:tc>
                  <a:txBody>
                    <a:bodyPr/>
                    <a:lstStyle/>
                    <a:p>
                      <a:r>
                        <a:rPr lang="en-US" sz="1600" dirty="0"/>
                        <a:t>Information Disclosure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cap="none" dirty="0">
                          <a:solidFill>
                            <a:schemeClr val="dk1"/>
                          </a:solidFill>
                          <a:effectLst/>
                          <a:latin typeface="Arial"/>
                          <a:ea typeface="Arial"/>
                          <a:cs typeface="Arial"/>
                          <a:sym typeface="Arial"/>
                        </a:rPr>
                        <a:t>Exposing information to someone not authorized to see it </a:t>
                      </a:r>
                      <a:endParaRPr lang="en-US" sz="1400" dirty="0">
                        <a:effectLst/>
                      </a:endParaRPr>
                    </a:p>
                    <a:p>
                      <a:endParaRPr lang="en-US" sz="1800" dirty="0"/>
                    </a:p>
                  </a:txBody>
                  <a:tcPr/>
                </a:tc>
                <a:tc>
                  <a:txBody>
                    <a:bodyPr/>
                    <a:lstStyle/>
                    <a:p>
                      <a:r>
                        <a:rPr lang="en-US" sz="1600" dirty="0"/>
                        <a:t>Attacker</a:t>
                      </a:r>
                      <a:r>
                        <a:rPr lang="en-US" sz="1600" baseline="0" dirty="0"/>
                        <a:t> being able to view other students grades.</a:t>
                      </a:r>
                      <a:endParaRPr lang="en-US" sz="1600" dirty="0"/>
                    </a:p>
                  </a:txBody>
                  <a:tcPr/>
                </a:tc>
                <a:extLst>
                  <a:ext uri="{0D108BD9-81ED-4DB2-BD59-A6C34878D82A}">
                    <a16:rowId xmlns:a16="http://schemas.microsoft.com/office/drawing/2014/main" val="10004"/>
                  </a:ext>
                </a:extLst>
              </a:tr>
              <a:tr h="755997">
                <a:tc>
                  <a:txBody>
                    <a:bodyPr/>
                    <a:lstStyle/>
                    <a:p>
                      <a:r>
                        <a:rPr lang="en-US" sz="1600" dirty="0"/>
                        <a:t>Denial Of Service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cap="none" dirty="0">
                          <a:solidFill>
                            <a:schemeClr val="dk1"/>
                          </a:solidFill>
                          <a:effectLst/>
                          <a:latin typeface="Arial"/>
                          <a:ea typeface="Arial"/>
                          <a:cs typeface="Arial"/>
                          <a:sym typeface="Arial"/>
                        </a:rPr>
                        <a:t>Deny or degrade service to users </a:t>
                      </a:r>
                      <a:endParaRPr lang="en-US" sz="1800" dirty="0">
                        <a:effectLst/>
                      </a:endParaRPr>
                    </a:p>
                    <a:p>
                      <a:endParaRPr lang="en-US" sz="1800" dirty="0"/>
                    </a:p>
                  </a:txBody>
                  <a:tcPr/>
                </a:tc>
                <a:tc>
                  <a:txBody>
                    <a:bodyPr/>
                    <a:lstStyle/>
                    <a:p>
                      <a:r>
                        <a:rPr lang="en-US" sz="1600" dirty="0"/>
                        <a:t>Attacker overloading server</a:t>
                      </a:r>
                      <a:r>
                        <a:rPr lang="en-US" sz="1600" baseline="0" dirty="0"/>
                        <a:t> to deny students access to SSO or lecturers access to FGT</a:t>
                      </a:r>
                      <a:endParaRPr lang="en-US" sz="1600" dirty="0"/>
                    </a:p>
                  </a:txBody>
                  <a:tcPr/>
                </a:tc>
                <a:extLst>
                  <a:ext uri="{0D108BD9-81ED-4DB2-BD59-A6C34878D82A}">
                    <a16:rowId xmlns:a16="http://schemas.microsoft.com/office/drawing/2014/main" val="10005"/>
                  </a:ext>
                </a:extLst>
              </a:tr>
              <a:tr h="823088">
                <a:tc>
                  <a:txBody>
                    <a:bodyPr/>
                    <a:lstStyle/>
                    <a:p>
                      <a:r>
                        <a:rPr lang="en-US" sz="1600" dirty="0"/>
                        <a:t>Elevation Of Privilege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cap="none" dirty="0">
                          <a:solidFill>
                            <a:schemeClr val="dk1"/>
                          </a:solidFill>
                          <a:effectLst/>
                          <a:latin typeface="Arial"/>
                          <a:ea typeface="Arial"/>
                          <a:cs typeface="Arial"/>
                          <a:sym typeface="Arial"/>
                        </a:rPr>
                        <a:t>Gain capabilities without proper</a:t>
                      </a:r>
                      <a:r>
                        <a:rPr lang="en-US" sz="1400" b="0" i="0" u="none" strike="noStrike" cap="none" baseline="0" dirty="0">
                          <a:solidFill>
                            <a:schemeClr val="dk1"/>
                          </a:solidFill>
                          <a:effectLst/>
                          <a:latin typeface="Arial"/>
                          <a:ea typeface="Arial"/>
                          <a:cs typeface="Arial"/>
                          <a:sym typeface="Arial"/>
                        </a:rPr>
                        <a:t> </a:t>
                      </a:r>
                      <a:r>
                        <a:rPr lang="en-US" sz="1400" b="0" i="0" u="none" strike="noStrike" cap="none" dirty="0">
                          <a:solidFill>
                            <a:schemeClr val="dk1"/>
                          </a:solidFill>
                          <a:effectLst/>
                          <a:latin typeface="Arial"/>
                          <a:ea typeface="Arial"/>
                          <a:cs typeface="Arial"/>
                          <a:sym typeface="Arial"/>
                        </a:rPr>
                        <a:t>authorization </a:t>
                      </a:r>
                      <a:endParaRPr lang="en-US" sz="1400" dirty="0">
                        <a:effectLst/>
                      </a:endParaRPr>
                    </a:p>
                    <a:p>
                      <a:endParaRPr lang="en-US" sz="1800" dirty="0"/>
                    </a:p>
                  </a:txBody>
                  <a:tcPr/>
                </a:tc>
                <a:tc>
                  <a:txBody>
                    <a:bodyPr/>
                    <a:lstStyle/>
                    <a:p>
                      <a:r>
                        <a:rPr lang="en-US" sz="1600" dirty="0"/>
                        <a:t>Attacker illegally gain access to students account and then changing username/password.</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563633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311712" y="404956"/>
            <a:ext cx="8520599" cy="572699"/>
          </a:xfrm>
          <a:prstGeom prst="rect">
            <a:avLst/>
          </a:prstGeom>
          <a:noFill/>
          <a:ln>
            <a:noFill/>
          </a:ln>
        </p:spPr>
        <p:txBody>
          <a:bodyPr lIns="91425" tIns="91425" rIns="91425" bIns="91425" anchor="t" anchorCtr="0">
            <a:noAutofit/>
          </a:bodyPr>
          <a:lstStyle/>
          <a:p>
            <a:pPr marL="457200" lvl="0" indent="-457200">
              <a:buSzPct val="25000"/>
              <a:buFont typeface="Wingdings" panose="05000000000000000000" pitchFamily="2" charset="2"/>
              <a:buChar char="§"/>
            </a:pPr>
            <a:r>
              <a:rPr lang="en-GB" sz="2800" b="0" i="0" u="none" strike="noStrike" cap="none" dirty="0">
                <a:solidFill>
                  <a:schemeClr val="dk1"/>
                </a:solidFill>
                <a:latin typeface="Arial"/>
                <a:ea typeface="Arial"/>
                <a:cs typeface="Arial"/>
                <a:sym typeface="Arial"/>
              </a:rPr>
              <a:t>3) What is Threat Modelling?</a:t>
            </a:r>
            <a:br>
              <a:rPr lang="en-GB" sz="2800" b="0" i="0" u="none" strike="noStrike" cap="none" dirty="0">
                <a:solidFill>
                  <a:schemeClr val="dk1"/>
                </a:solidFill>
                <a:latin typeface="Arial"/>
                <a:ea typeface="Arial"/>
                <a:cs typeface="Arial"/>
                <a:sym typeface="Arial"/>
              </a:rPr>
            </a:br>
            <a:br>
              <a:rPr lang="en-GB" sz="1600" b="0" i="0" u="none" strike="noStrike" cap="none" dirty="0">
                <a:solidFill>
                  <a:schemeClr val="dk1"/>
                </a:solidFill>
                <a:latin typeface="Arial"/>
                <a:ea typeface="Arial"/>
                <a:cs typeface="Arial"/>
                <a:sym typeface="Arial"/>
              </a:rPr>
            </a:br>
            <a:r>
              <a:rPr lang="en-GB" sz="1600" dirty="0">
                <a:solidFill>
                  <a:prstClr val="black"/>
                </a:solidFill>
              </a:rPr>
              <a:t>Threat modelling is a process by which potential threats can be identified, enumerated, and prioritized – all from a hypothetical attacker’s point of view (Wikipedia, </a:t>
            </a:r>
            <a:r>
              <a:rPr lang="en-GB" sz="1600" dirty="0" err="1">
                <a:solidFill>
                  <a:prstClr val="black"/>
                </a:solidFill>
              </a:rPr>
              <a:t>nd</a:t>
            </a:r>
            <a:r>
              <a:rPr lang="en-GB" sz="1600" dirty="0">
                <a:solidFill>
                  <a:prstClr val="black"/>
                </a:solidFill>
              </a:rPr>
              <a:t>)</a:t>
            </a:r>
            <a:br>
              <a:rPr lang="en-GB" sz="14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br>
              <a:rPr lang="en-GB" sz="1600" b="0" i="0" u="none" strike="noStrike" cap="none" dirty="0">
                <a:solidFill>
                  <a:schemeClr val="dk1"/>
                </a:solidFill>
                <a:latin typeface="Arial"/>
                <a:ea typeface="Arial"/>
                <a:cs typeface="Arial"/>
                <a:sym typeface="Arial"/>
              </a:rPr>
            </a:br>
            <a:r>
              <a:rPr lang="en-GB" sz="1600" b="0" i="0" u="none" strike="noStrike" cap="none" dirty="0">
                <a:solidFill>
                  <a:schemeClr val="dk1"/>
                </a:solidFill>
                <a:latin typeface="Arial"/>
                <a:ea typeface="Arial"/>
                <a:cs typeface="Arial"/>
                <a:sym typeface="Arial"/>
              </a:rPr>
              <a:t>Threat Modelling gives the user insight into the vulnerabilities in a design architecture and categorises threats so amendments can be made</a:t>
            </a:r>
            <a:br>
              <a:rPr lang="en-GB" sz="12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r>
              <a:rPr lang="en-GB" sz="2800" b="0" i="0" u="none" strike="noStrike" cap="none" dirty="0">
                <a:solidFill>
                  <a:srgbClr val="0070C0"/>
                </a:solidFill>
                <a:latin typeface="Arial"/>
                <a:ea typeface="Arial"/>
                <a:cs typeface="Arial"/>
                <a:sym typeface="Arial"/>
              </a:rPr>
              <a:t>When is best time to threat model?</a:t>
            </a:r>
            <a:br>
              <a:rPr lang="en-GB" sz="12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r>
              <a:rPr lang="en-GB" sz="1600" b="0" i="0" u="none" strike="noStrike" cap="none" dirty="0">
                <a:solidFill>
                  <a:schemeClr val="dk1"/>
                </a:solidFill>
                <a:latin typeface="Arial"/>
                <a:ea typeface="Arial"/>
                <a:cs typeface="Arial"/>
                <a:sym typeface="Arial"/>
              </a:rPr>
              <a:t>Answer: The early design phases. The earlier you begin, the easier and more inexpensive it will be to fix</a:t>
            </a:r>
            <a:r>
              <a:rPr lang="en-GB" sz="1400" b="0" i="0" u="none" strike="noStrike" cap="none" dirty="0">
                <a:solidFill>
                  <a:schemeClr val="dk1"/>
                </a:solidFill>
                <a:latin typeface="Arial"/>
                <a:ea typeface="Arial"/>
                <a:cs typeface="Arial"/>
                <a:sym typeface="Arial"/>
              </a:rPr>
              <a:t>. </a:t>
            </a:r>
            <a:br>
              <a:rPr lang="en-GB" sz="12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r>
              <a:rPr lang="en-GB" sz="1600" b="0" i="0" u="none" strike="noStrike" cap="none" dirty="0">
                <a:solidFill>
                  <a:schemeClr val="dk1"/>
                </a:solidFill>
                <a:latin typeface="Arial"/>
                <a:ea typeface="Arial"/>
                <a:cs typeface="Arial"/>
                <a:sym typeface="Arial"/>
              </a:rPr>
              <a:t>Research shows that worst time to inject security is when you are about to deploy. Security traditionally tacked on after design process complete.</a:t>
            </a:r>
            <a:br>
              <a:rPr lang="en-GB" sz="12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br>
              <a:rPr lang="en-GB" sz="1200" b="0" i="0" u="none" strike="noStrike" cap="none" dirty="0">
                <a:solidFill>
                  <a:schemeClr val="dk1"/>
                </a:solidFill>
                <a:latin typeface="Arial"/>
                <a:ea typeface="Arial"/>
                <a:cs typeface="Arial"/>
                <a:sym typeface="Arial"/>
              </a:rPr>
            </a:br>
            <a:endParaRPr lang="en-GB" sz="1200" b="0" i="0" u="none" strike="noStrike" cap="none" dirty="0">
              <a:solidFill>
                <a:schemeClr val="dk1"/>
              </a:solidFill>
              <a:latin typeface="Arial"/>
              <a:ea typeface="Arial"/>
              <a:cs typeface="Arial"/>
              <a:sym typeface="Arial"/>
            </a:endParaRPr>
          </a:p>
        </p:txBody>
      </p:sp>
      <p:sp>
        <p:nvSpPr>
          <p:cNvPr id="92" name="Shape 92"/>
          <p:cNvSpPr txBox="1"/>
          <p:nvPr/>
        </p:nvSpPr>
        <p:spPr>
          <a:xfrm rot="10800000" flipH="1">
            <a:off x="-17221" y="4223349"/>
            <a:ext cx="1003199" cy="269713"/>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How do we threat model?</a:t>
            </a:r>
          </a:p>
        </p:txBody>
      </p:sp>
      <p:sp>
        <p:nvSpPr>
          <p:cNvPr id="98" name="Shape 98"/>
          <p:cNvSpPr txBox="1">
            <a:spLocks noGrp="1"/>
          </p:cNvSpPr>
          <p:nvPr>
            <p:ph type="body" idx="1"/>
          </p:nvPr>
        </p:nvSpPr>
        <p:spPr>
          <a:xfrm>
            <a:off x="311712" y="1017728"/>
            <a:ext cx="8832299" cy="3551149"/>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r>
              <a:rPr lang="en-GB" sz="1200" b="0" i="0" u="none" strike="noStrike" cap="none" dirty="0">
                <a:solidFill>
                  <a:srgbClr val="7B7B7A"/>
                </a:solidFill>
                <a:highlight>
                  <a:srgbClr val="FFFFFF"/>
                </a:highlight>
                <a:latin typeface="Arial"/>
                <a:ea typeface="Arial"/>
                <a:cs typeface="Arial"/>
                <a:sym typeface="Arial"/>
              </a:rPr>
              <a:t>-</a:t>
            </a:r>
            <a:r>
              <a:rPr lang="en-GB" sz="1200" b="0" i="0" u="none" strike="noStrike" cap="none" dirty="0">
                <a:solidFill>
                  <a:schemeClr val="dk1"/>
                </a:solidFill>
                <a:highlight>
                  <a:srgbClr val="FFFFFF"/>
                </a:highlight>
                <a:latin typeface="Arial"/>
                <a:ea typeface="Arial"/>
                <a:cs typeface="Arial"/>
                <a:sym typeface="Arial"/>
              </a:rPr>
              <a:t>Multiple ways to threat model</a:t>
            </a:r>
          </a:p>
          <a:p>
            <a:pPr marL="171450" marR="0" lvl="0" indent="-171450" algn="l" rtl="0">
              <a:lnSpc>
                <a:spcPct val="115000"/>
              </a:lnSpc>
              <a:spcBef>
                <a:spcPts val="1600"/>
              </a:spcBef>
              <a:spcAft>
                <a:spcPts val="0"/>
              </a:spcAft>
              <a:buClr>
                <a:schemeClr val="dk2"/>
              </a:buClr>
              <a:buSzPct val="100000"/>
              <a:buFont typeface="Arial"/>
              <a:buChar char="-"/>
            </a:pPr>
            <a:r>
              <a:rPr lang="en-GB" sz="1200" b="0" i="0" u="none" strike="noStrike" cap="none" dirty="0">
                <a:solidFill>
                  <a:schemeClr val="dk1"/>
                </a:solidFill>
                <a:highlight>
                  <a:srgbClr val="FFFFFF"/>
                </a:highlight>
                <a:latin typeface="Arial"/>
                <a:ea typeface="Arial"/>
                <a:cs typeface="Arial"/>
                <a:sym typeface="Arial"/>
              </a:rPr>
              <a:t>Use Data Flow Diagrams</a:t>
            </a:r>
          </a:p>
          <a:p>
            <a:pPr marL="171450" marR="0" lvl="0" indent="-171450" algn="l" rtl="0">
              <a:lnSpc>
                <a:spcPct val="115000"/>
              </a:lnSpc>
              <a:spcBef>
                <a:spcPts val="1600"/>
              </a:spcBef>
              <a:spcAft>
                <a:spcPts val="0"/>
              </a:spcAft>
              <a:buClr>
                <a:schemeClr val="dk2"/>
              </a:buClr>
              <a:buSzPct val="100000"/>
              <a:buFont typeface="Arial"/>
              <a:buChar char="-"/>
            </a:pPr>
            <a:r>
              <a:rPr lang="en-GB" sz="1200" b="0" i="0" u="none" strike="noStrike" cap="none" dirty="0">
                <a:solidFill>
                  <a:schemeClr val="dk1"/>
                </a:solidFill>
                <a:highlight>
                  <a:srgbClr val="FFFFFF"/>
                </a:highlight>
                <a:latin typeface="Arial"/>
                <a:ea typeface="Arial"/>
                <a:cs typeface="Arial"/>
                <a:sym typeface="Arial"/>
              </a:rPr>
              <a:t>Include processes, data stores, data flows</a:t>
            </a:r>
          </a:p>
          <a:p>
            <a:pPr marL="171450" marR="0" lvl="0" indent="-171450" algn="l" rtl="0">
              <a:lnSpc>
                <a:spcPct val="115000"/>
              </a:lnSpc>
              <a:spcBef>
                <a:spcPts val="1600"/>
              </a:spcBef>
              <a:spcAft>
                <a:spcPts val="0"/>
              </a:spcAft>
              <a:buClr>
                <a:schemeClr val="dk2"/>
              </a:buClr>
              <a:buSzPct val="100000"/>
              <a:buFont typeface="Arial"/>
              <a:buChar char="-"/>
            </a:pPr>
            <a:r>
              <a:rPr lang="en-GB" sz="1200" b="0" i="0" u="none" strike="noStrike" cap="none" dirty="0">
                <a:solidFill>
                  <a:schemeClr val="dk1"/>
                </a:solidFill>
                <a:highlight>
                  <a:srgbClr val="FFFFFF"/>
                </a:highlight>
                <a:latin typeface="Arial"/>
                <a:ea typeface="Arial"/>
                <a:cs typeface="Arial"/>
                <a:sym typeface="Arial"/>
              </a:rPr>
              <a:t>Include trust boundaries</a:t>
            </a:r>
          </a:p>
          <a:p>
            <a:pPr marL="171450" marR="0" lvl="0" indent="-171450" algn="l" rtl="0">
              <a:lnSpc>
                <a:spcPct val="115000"/>
              </a:lnSpc>
              <a:spcBef>
                <a:spcPts val="1600"/>
              </a:spcBef>
              <a:spcAft>
                <a:spcPts val="0"/>
              </a:spcAft>
              <a:buClr>
                <a:schemeClr val="dk2"/>
              </a:buClr>
              <a:buSzPct val="100000"/>
              <a:buFont typeface="Arial"/>
              <a:buChar char="-"/>
            </a:pPr>
            <a:r>
              <a:rPr lang="en-GB" sz="1200" b="0" i="0" u="none" strike="noStrike" cap="none" dirty="0">
                <a:solidFill>
                  <a:schemeClr val="dk1"/>
                </a:solidFill>
                <a:highlight>
                  <a:srgbClr val="FFFFFF"/>
                </a:highlight>
                <a:latin typeface="Arial"/>
                <a:ea typeface="Arial"/>
                <a:cs typeface="Arial"/>
                <a:sym typeface="Arial"/>
              </a:rPr>
              <a:t>This project will be using STRIDE per element</a:t>
            </a:r>
          </a:p>
          <a:p>
            <a:pPr marL="171450" marR="0" lvl="0" indent="-171450" algn="l" rtl="0">
              <a:lnSpc>
                <a:spcPct val="115000"/>
              </a:lnSpc>
              <a:spcBef>
                <a:spcPts val="1600"/>
              </a:spcBef>
              <a:spcAft>
                <a:spcPts val="0"/>
              </a:spcAft>
              <a:buClr>
                <a:schemeClr val="dk2"/>
              </a:buClr>
              <a:buSzPct val="100000"/>
              <a:buFont typeface="Arial"/>
              <a:buChar char="-"/>
            </a:pPr>
            <a:r>
              <a:rPr lang="en-GB" sz="1200" b="0" i="1" u="none" strike="noStrike" cap="none" dirty="0">
                <a:solidFill>
                  <a:srgbClr val="FF0000"/>
                </a:solidFill>
                <a:highlight>
                  <a:srgbClr val="FFFFFF"/>
                </a:highlight>
                <a:latin typeface="Arial"/>
                <a:ea typeface="Arial"/>
                <a:cs typeface="Arial"/>
                <a:sym typeface="Arial"/>
              </a:rPr>
              <a:t>Will discuss in detail later in presentation</a:t>
            </a:r>
          </a:p>
          <a:p>
            <a:pPr marL="0" marR="0" lvl="0" indent="0" algn="l" rtl="0">
              <a:lnSpc>
                <a:spcPct val="115000"/>
              </a:lnSpc>
              <a:spcBef>
                <a:spcPts val="1600"/>
              </a:spcBef>
              <a:spcAft>
                <a:spcPts val="0"/>
              </a:spcAft>
              <a:buClr>
                <a:schemeClr val="dk2"/>
              </a:buClr>
              <a:buSzPct val="25000"/>
              <a:buFont typeface="Arial"/>
              <a:buNone/>
            </a:pPr>
            <a:endParaRPr sz="900" b="0" i="0" u="none" strike="noStrike" cap="none" dirty="0">
              <a:solidFill>
                <a:srgbClr val="7B7B7A"/>
              </a:solidFill>
              <a:highlight>
                <a:srgbClr val="FFFFFF"/>
              </a:highlight>
              <a:latin typeface="Arial"/>
              <a:ea typeface="Arial"/>
              <a:cs typeface="Arial"/>
              <a:sym typeface="Arial"/>
            </a:endParaRPr>
          </a:p>
        </p:txBody>
      </p:sp>
      <p:grpSp>
        <p:nvGrpSpPr>
          <p:cNvPr id="99" name="Shape 99"/>
          <p:cNvGrpSpPr/>
          <p:nvPr/>
        </p:nvGrpSpPr>
        <p:grpSpPr>
          <a:xfrm>
            <a:off x="3714337" y="954109"/>
            <a:ext cx="3649399" cy="3649398"/>
            <a:chOff x="760616" y="239"/>
            <a:chExt cx="3649399" cy="3649398"/>
          </a:xfrm>
        </p:grpSpPr>
        <p:sp>
          <p:nvSpPr>
            <p:cNvPr id="100" name="Shape 100"/>
            <p:cNvSpPr/>
            <p:nvPr/>
          </p:nvSpPr>
          <p:spPr>
            <a:xfrm>
              <a:off x="1180473" y="420095"/>
              <a:ext cx="2809687" cy="2809687"/>
            </a:xfrm>
            <a:prstGeom prst="blockArc">
              <a:avLst>
                <a:gd name="adj1" fmla="val 10800000"/>
                <a:gd name="adj2" fmla="val 16200000"/>
                <a:gd name="adj3" fmla="val 4638"/>
              </a:avLst>
            </a:prstGeom>
            <a:solidFill>
              <a:srgbClr val="FFD2AE"/>
            </a:solidFill>
            <a:ln>
              <a:noFill/>
            </a:ln>
          </p:spPr>
          <p:txBody>
            <a:bodyPr lIns="91425" tIns="91425" rIns="91425" bIns="91425" anchor="ctr" anchorCtr="0">
              <a:noAutofit/>
            </a:bodyPr>
            <a:lstStyle/>
            <a:p>
              <a:pPr lvl="0">
                <a:spcBef>
                  <a:spcPts val="0"/>
                </a:spcBef>
                <a:buNone/>
              </a:pPr>
              <a:endParaRPr/>
            </a:p>
          </p:txBody>
        </p:sp>
        <p:sp>
          <p:nvSpPr>
            <p:cNvPr id="101" name="Shape 101"/>
            <p:cNvSpPr/>
            <p:nvPr/>
          </p:nvSpPr>
          <p:spPr>
            <a:xfrm>
              <a:off x="1180473" y="420095"/>
              <a:ext cx="2809687" cy="2809687"/>
            </a:xfrm>
            <a:prstGeom prst="blockArc">
              <a:avLst>
                <a:gd name="adj1" fmla="val 5400000"/>
                <a:gd name="adj2" fmla="val 10800000"/>
                <a:gd name="adj3" fmla="val 4638"/>
              </a:avLst>
            </a:prstGeom>
            <a:solidFill>
              <a:srgbClr val="FFD2AE"/>
            </a:solidFill>
            <a:ln>
              <a:noFill/>
            </a:ln>
          </p:spPr>
          <p:txBody>
            <a:bodyPr lIns="91425" tIns="91425" rIns="91425" bIns="91425" anchor="ctr" anchorCtr="0">
              <a:noAutofit/>
            </a:bodyPr>
            <a:lstStyle/>
            <a:p>
              <a:pPr lvl="0">
                <a:spcBef>
                  <a:spcPts val="0"/>
                </a:spcBef>
                <a:buNone/>
              </a:pPr>
              <a:endParaRPr/>
            </a:p>
          </p:txBody>
        </p:sp>
        <p:sp>
          <p:nvSpPr>
            <p:cNvPr id="102" name="Shape 102"/>
            <p:cNvSpPr/>
            <p:nvPr/>
          </p:nvSpPr>
          <p:spPr>
            <a:xfrm>
              <a:off x="1180473" y="420095"/>
              <a:ext cx="2809687" cy="2809687"/>
            </a:xfrm>
            <a:prstGeom prst="blockArc">
              <a:avLst>
                <a:gd name="adj1" fmla="val 0"/>
                <a:gd name="adj2" fmla="val 5400000"/>
                <a:gd name="adj3" fmla="val 4638"/>
              </a:avLst>
            </a:prstGeom>
            <a:solidFill>
              <a:srgbClr val="FFD2AE"/>
            </a:solidFill>
            <a:ln>
              <a:noFill/>
            </a:ln>
          </p:spPr>
          <p:txBody>
            <a:bodyPr lIns="91425" tIns="91425" rIns="91425" bIns="91425" anchor="ctr" anchorCtr="0">
              <a:noAutofit/>
            </a:bodyPr>
            <a:lstStyle/>
            <a:p>
              <a:pPr lvl="0">
                <a:spcBef>
                  <a:spcPts val="0"/>
                </a:spcBef>
                <a:buNone/>
              </a:pPr>
              <a:endParaRPr/>
            </a:p>
          </p:txBody>
        </p:sp>
        <p:sp>
          <p:nvSpPr>
            <p:cNvPr id="103" name="Shape 103"/>
            <p:cNvSpPr/>
            <p:nvPr/>
          </p:nvSpPr>
          <p:spPr>
            <a:xfrm>
              <a:off x="1180473" y="420095"/>
              <a:ext cx="2809687" cy="2809687"/>
            </a:xfrm>
            <a:prstGeom prst="blockArc">
              <a:avLst>
                <a:gd name="adj1" fmla="val 16200000"/>
                <a:gd name="adj2" fmla="val 0"/>
                <a:gd name="adj3" fmla="val 4638"/>
              </a:avLst>
            </a:prstGeom>
            <a:solidFill>
              <a:srgbClr val="FFD2AE"/>
            </a:solidFill>
            <a:ln>
              <a:noFill/>
            </a:ln>
          </p:spPr>
          <p:txBody>
            <a:bodyPr lIns="91425" tIns="91425" rIns="91425" bIns="91425" anchor="ctr" anchorCtr="0">
              <a:noAutofit/>
            </a:bodyPr>
            <a:lstStyle/>
            <a:p>
              <a:pPr lvl="0">
                <a:spcBef>
                  <a:spcPts val="0"/>
                </a:spcBef>
                <a:buNone/>
              </a:pPr>
              <a:endParaRPr/>
            </a:p>
          </p:txBody>
        </p:sp>
        <p:sp>
          <p:nvSpPr>
            <p:cNvPr id="104" name="Shape 104"/>
            <p:cNvSpPr/>
            <p:nvPr/>
          </p:nvSpPr>
          <p:spPr>
            <a:xfrm>
              <a:off x="1938988" y="1178609"/>
              <a:ext cx="1292658" cy="1292658"/>
            </a:xfrm>
            <a:prstGeom prst="ellipse">
              <a:avLst/>
            </a:prstGeom>
            <a:solidFill>
              <a:srgbClr val="FFAA3F"/>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5" name="Shape 105"/>
            <p:cNvSpPr txBox="1"/>
            <p:nvPr/>
          </p:nvSpPr>
          <p:spPr>
            <a:xfrm>
              <a:off x="2128292" y="1367915"/>
              <a:ext cx="914048" cy="914048"/>
            </a:xfrm>
            <a:prstGeom prst="rect">
              <a:avLst/>
            </a:prstGeom>
            <a:noFill/>
            <a:ln>
              <a:noFill/>
            </a:ln>
          </p:spPr>
          <p:txBody>
            <a:bodyPr lIns="15225" tIns="15225" rIns="15225" bIns="15225" anchor="ctr" anchorCtr="0">
              <a:noAutofit/>
            </a:bodyPr>
            <a:lstStyle/>
            <a:p>
              <a:pPr marL="0" marR="0" lvl="0" indent="0" algn="ctr" rtl="0">
                <a:lnSpc>
                  <a:spcPct val="90000"/>
                </a:lnSpc>
                <a:spcBef>
                  <a:spcPts val="0"/>
                </a:spcBef>
                <a:spcAft>
                  <a:spcPts val="0"/>
                </a:spcAft>
                <a:buClr>
                  <a:schemeClr val="lt1"/>
                </a:buClr>
                <a:buSzPct val="25000"/>
                <a:buFont typeface="Arial"/>
                <a:buNone/>
              </a:pPr>
              <a:r>
                <a:rPr lang="en-GB" sz="1200" b="0" i="0" u="none" strike="noStrike" cap="none">
                  <a:solidFill>
                    <a:schemeClr val="lt1"/>
                  </a:solidFill>
                  <a:latin typeface="Arial"/>
                  <a:ea typeface="Arial"/>
                  <a:cs typeface="Arial"/>
                  <a:sym typeface="Arial"/>
                </a:rPr>
                <a:t>Threat Model Process</a:t>
              </a:r>
            </a:p>
          </p:txBody>
        </p:sp>
        <p:sp>
          <p:nvSpPr>
            <p:cNvPr id="106" name="Shape 106"/>
            <p:cNvSpPr/>
            <p:nvPr/>
          </p:nvSpPr>
          <p:spPr>
            <a:xfrm>
              <a:off x="2132885" y="239"/>
              <a:ext cx="904861" cy="904861"/>
            </a:xfrm>
            <a:prstGeom prst="ellipse">
              <a:avLst/>
            </a:prstGeom>
            <a:solidFill>
              <a:srgbClr val="FFAA3F"/>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7" name="Shape 107"/>
            <p:cNvSpPr txBox="1"/>
            <p:nvPr/>
          </p:nvSpPr>
          <p:spPr>
            <a:xfrm>
              <a:off x="2265400" y="132753"/>
              <a:ext cx="639833" cy="639833"/>
            </a:xfrm>
            <a:prstGeom prst="rect">
              <a:avLst/>
            </a:prstGeom>
            <a:noFill/>
            <a:ln>
              <a:noFill/>
            </a:ln>
          </p:spPr>
          <p:txBody>
            <a:bodyPr lIns="15225" tIns="15225" rIns="15225" bIns="15225" anchor="ctr" anchorCtr="0">
              <a:noAutofit/>
            </a:bodyPr>
            <a:lstStyle/>
            <a:p>
              <a:pPr marL="0" marR="0" lvl="0" indent="0" algn="ctr" rtl="0">
                <a:lnSpc>
                  <a:spcPct val="90000"/>
                </a:lnSpc>
                <a:spcBef>
                  <a:spcPts val="0"/>
                </a:spcBef>
                <a:spcAft>
                  <a:spcPts val="0"/>
                </a:spcAft>
                <a:buClr>
                  <a:schemeClr val="lt1"/>
                </a:buClr>
                <a:buSzPct val="25000"/>
                <a:buFont typeface="Arial"/>
                <a:buNone/>
              </a:pPr>
              <a:r>
                <a:rPr lang="en-GB" sz="1200" b="0" i="0" u="none" strike="noStrike" cap="none">
                  <a:solidFill>
                    <a:schemeClr val="lt1"/>
                  </a:solidFill>
                  <a:latin typeface="Arial"/>
                  <a:ea typeface="Arial"/>
                  <a:cs typeface="Arial"/>
                  <a:sym typeface="Arial"/>
                </a:rPr>
                <a:t>1.</a:t>
              </a:r>
            </a:p>
            <a:p>
              <a:pPr marL="0" marR="0" lvl="0" indent="0" algn="ctr" rtl="0">
                <a:lnSpc>
                  <a:spcPct val="90000"/>
                </a:lnSpc>
                <a:spcBef>
                  <a:spcPts val="420"/>
                </a:spcBef>
                <a:spcAft>
                  <a:spcPts val="0"/>
                </a:spcAft>
                <a:buClr>
                  <a:schemeClr val="lt1"/>
                </a:buClr>
                <a:buSzPct val="25000"/>
                <a:buFont typeface="Arial"/>
                <a:buNone/>
              </a:pPr>
              <a:r>
                <a:rPr lang="en-GB" sz="1200" b="0" i="0" u="none" strike="noStrike" cap="none">
                  <a:solidFill>
                    <a:schemeClr val="lt1"/>
                  </a:solidFill>
                  <a:latin typeface="Arial"/>
                  <a:ea typeface="Arial"/>
                  <a:cs typeface="Arial"/>
                  <a:sym typeface="Arial"/>
                </a:rPr>
                <a:t>MODEL</a:t>
              </a:r>
            </a:p>
          </p:txBody>
        </p:sp>
        <p:sp>
          <p:nvSpPr>
            <p:cNvPr id="108" name="Shape 108"/>
            <p:cNvSpPr/>
            <p:nvPr/>
          </p:nvSpPr>
          <p:spPr>
            <a:xfrm>
              <a:off x="3505155" y="1372508"/>
              <a:ext cx="904861" cy="904861"/>
            </a:xfrm>
            <a:prstGeom prst="ellipse">
              <a:avLst/>
            </a:prstGeom>
            <a:solidFill>
              <a:srgbClr val="FFAA3F"/>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09" name="Shape 109"/>
            <p:cNvSpPr txBox="1"/>
            <p:nvPr/>
          </p:nvSpPr>
          <p:spPr>
            <a:xfrm>
              <a:off x="3637669" y="1505021"/>
              <a:ext cx="639833" cy="639833"/>
            </a:xfrm>
            <a:prstGeom prst="rect">
              <a:avLst/>
            </a:prstGeom>
            <a:noFill/>
            <a:ln>
              <a:noFill/>
            </a:ln>
          </p:spPr>
          <p:txBody>
            <a:bodyPr lIns="15225" tIns="15225" rIns="15225" bIns="15225" anchor="ctr" anchorCtr="0">
              <a:noAutofit/>
            </a:bodyPr>
            <a:lstStyle/>
            <a:p>
              <a:pPr marL="0" marR="0" lvl="0" indent="0" algn="ctr" rtl="0">
                <a:lnSpc>
                  <a:spcPct val="90000"/>
                </a:lnSpc>
                <a:spcBef>
                  <a:spcPts val="0"/>
                </a:spcBef>
                <a:spcAft>
                  <a:spcPts val="0"/>
                </a:spcAft>
                <a:buClr>
                  <a:schemeClr val="lt1"/>
                </a:buClr>
                <a:buSzPct val="25000"/>
                <a:buFont typeface="Arial"/>
                <a:buNone/>
              </a:pPr>
              <a:r>
                <a:rPr lang="en-GB" sz="1200" b="0" i="0" u="none" strike="noStrike" cap="none">
                  <a:solidFill>
                    <a:schemeClr val="lt1"/>
                  </a:solidFill>
                  <a:latin typeface="Arial"/>
                  <a:ea typeface="Arial"/>
                  <a:cs typeface="Arial"/>
                  <a:sym typeface="Arial"/>
                </a:rPr>
                <a:t>2.</a:t>
              </a:r>
            </a:p>
            <a:p>
              <a:pPr marL="0" marR="0" lvl="0" indent="0" algn="ctr" rtl="0">
                <a:lnSpc>
                  <a:spcPct val="90000"/>
                </a:lnSpc>
                <a:spcBef>
                  <a:spcPts val="420"/>
                </a:spcBef>
                <a:spcAft>
                  <a:spcPts val="0"/>
                </a:spcAft>
                <a:buClr>
                  <a:schemeClr val="lt1"/>
                </a:buClr>
                <a:buSzPct val="25000"/>
                <a:buFont typeface="Arial"/>
                <a:buNone/>
              </a:pPr>
              <a:r>
                <a:rPr lang="en-GB" sz="1200" b="0" i="0" u="none" strike="noStrike" cap="none">
                  <a:solidFill>
                    <a:schemeClr val="lt1"/>
                  </a:solidFill>
                  <a:latin typeface="Arial"/>
                  <a:ea typeface="Arial"/>
                  <a:cs typeface="Arial"/>
                  <a:sym typeface="Arial"/>
                </a:rPr>
                <a:t>Identify Threats</a:t>
              </a:r>
            </a:p>
          </p:txBody>
        </p:sp>
        <p:sp>
          <p:nvSpPr>
            <p:cNvPr id="110" name="Shape 110"/>
            <p:cNvSpPr/>
            <p:nvPr/>
          </p:nvSpPr>
          <p:spPr>
            <a:xfrm>
              <a:off x="2132885" y="2744776"/>
              <a:ext cx="904861" cy="904861"/>
            </a:xfrm>
            <a:prstGeom prst="ellipse">
              <a:avLst/>
            </a:prstGeom>
            <a:solidFill>
              <a:srgbClr val="FFAA3F"/>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1" name="Shape 111"/>
            <p:cNvSpPr txBox="1"/>
            <p:nvPr/>
          </p:nvSpPr>
          <p:spPr>
            <a:xfrm>
              <a:off x="2265400" y="2877291"/>
              <a:ext cx="639833" cy="639833"/>
            </a:xfrm>
            <a:prstGeom prst="rect">
              <a:avLst/>
            </a:prstGeom>
            <a:noFill/>
            <a:ln>
              <a:noFill/>
            </a:ln>
          </p:spPr>
          <p:txBody>
            <a:bodyPr lIns="16500" tIns="16500" rIns="16500" bIns="16500" anchor="ctr" anchorCtr="0">
              <a:noAutofit/>
            </a:bodyPr>
            <a:lstStyle/>
            <a:p>
              <a:pPr marL="0" marR="0" lvl="0" indent="0" algn="ctr" rtl="0">
                <a:lnSpc>
                  <a:spcPct val="90000"/>
                </a:lnSpc>
                <a:spcBef>
                  <a:spcPts val="0"/>
                </a:spcBef>
                <a:spcAft>
                  <a:spcPts val="0"/>
                </a:spcAft>
                <a:buClr>
                  <a:schemeClr val="lt1"/>
                </a:buClr>
                <a:buSzPct val="25000"/>
                <a:buFont typeface="Arial"/>
                <a:buNone/>
              </a:pPr>
              <a:r>
                <a:rPr lang="en-GB" sz="1300" b="0" i="0" u="none" strike="noStrike" cap="none">
                  <a:solidFill>
                    <a:schemeClr val="lt1"/>
                  </a:solidFill>
                  <a:latin typeface="Arial"/>
                  <a:ea typeface="Arial"/>
                  <a:cs typeface="Arial"/>
                  <a:sym typeface="Arial"/>
                </a:rPr>
                <a:t>3.</a:t>
              </a:r>
            </a:p>
            <a:p>
              <a:pPr marL="0" marR="0" lvl="0" indent="0" algn="ctr" rtl="0">
                <a:lnSpc>
                  <a:spcPct val="90000"/>
                </a:lnSpc>
                <a:spcBef>
                  <a:spcPts val="455"/>
                </a:spcBef>
                <a:spcAft>
                  <a:spcPts val="0"/>
                </a:spcAft>
                <a:buClr>
                  <a:schemeClr val="lt1"/>
                </a:buClr>
                <a:buSzPct val="25000"/>
                <a:buFont typeface="Arial"/>
                <a:buNone/>
              </a:pPr>
              <a:r>
                <a:rPr lang="en-GB" sz="1300" b="0" i="0" u="none" strike="noStrike" cap="none">
                  <a:solidFill>
                    <a:schemeClr val="lt1"/>
                  </a:solidFill>
                  <a:latin typeface="Arial"/>
                  <a:ea typeface="Arial"/>
                  <a:cs typeface="Arial"/>
                  <a:sym typeface="Arial"/>
                </a:rPr>
                <a:t>Mitigate</a:t>
              </a:r>
            </a:p>
          </p:txBody>
        </p:sp>
        <p:sp>
          <p:nvSpPr>
            <p:cNvPr id="112" name="Shape 112"/>
            <p:cNvSpPr/>
            <p:nvPr/>
          </p:nvSpPr>
          <p:spPr>
            <a:xfrm>
              <a:off x="760616" y="1372508"/>
              <a:ext cx="904861" cy="904861"/>
            </a:xfrm>
            <a:prstGeom prst="ellipse">
              <a:avLst/>
            </a:prstGeom>
            <a:solidFill>
              <a:srgbClr val="FFAA3F"/>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13" name="Shape 113"/>
            <p:cNvSpPr txBox="1"/>
            <p:nvPr/>
          </p:nvSpPr>
          <p:spPr>
            <a:xfrm>
              <a:off x="893130" y="1505021"/>
              <a:ext cx="639833" cy="639833"/>
            </a:xfrm>
            <a:prstGeom prst="rect">
              <a:avLst/>
            </a:prstGeom>
            <a:noFill/>
            <a:ln>
              <a:noFill/>
            </a:ln>
          </p:spPr>
          <p:txBody>
            <a:bodyPr lIns="16500" tIns="16500" rIns="16500" bIns="16500" anchor="ctr" anchorCtr="0">
              <a:noAutofit/>
            </a:bodyPr>
            <a:lstStyle/>
            <a:p>
              <a:pPr marL="0" marR="0" lvl="0" indent="0" algn="ctr" rtl="0">
                <a:lnSpc>
                  <a:spcPct val="90000"/>
                </a:lnSpc>
                <a:spcBef>
                  <a:spcPts val="0"/>
                </a:spcBef>
                <a:spcAft>
                  <a:spcPts val="0"/>
                </a:spcAft>
                <a:buClr>
                  <a:schemeClr val="lt1"/>
                </a:buClr>
                <a:buSzPct val="25000"/>
                <a:buFont typeface="Arial"/>
                <a:buNone/>
              </a:pPr>
              <a:r>
                <a:rPr lang="en-GB" sz="1300" b="0" i="0" u="none" strike="noStrike" cap="none">
                  <a:solidFill>
                    <a:schemeClr val="lt1"/>
                  </a:solidFill>
                  <a:latin typeface="Arial"/>
                  <a:ea typeface="Arial"/>
                  <a:cs typeface="Arial"/>
                  <a:sym typeface="Arial"/>
                </a:rPr>
                <a:t>4.</a:t>
              </a:r>
            </a:p>
            <a:p>
              <a:pPr marL="0" marR="0" lvl="0" indent="0" algn="ctr" rtl="0">
                <a:lnSpc>
                  <a:spcPct val="90000"/>
                </a:lnSpc>
                <a:spcBef>
                  <a:spcPts val="455"/>
                </a:spcBef>
                <a:spcAft>
                  <a:spcPts val="0"/>
                </a:spcAft>
                <a:buClr>
                  <a:schemeClr val="lt1"/>
                </a:buClr>
                <a:buSzPct val="25000"/>
                <a:buFont typeface="Arial"/>
                <a:buNone/>
              </a:pPr>
              <a:r>
                <a:rPr lang="en-GB" sz="1300" b="0" i="0" u="none" strike="noStrike" cap="none">
                  <a:solidFill>
                    <a:schemeClr val="lt1"/>
                  </a:solidFill>
                  <a:latin typeface="Arial"/>
                  <a:ea typeface="Arial"/>
                  <a:cs typeface="Arial"/>
                  <a:sym typeface="Arial"/>
                </a:rPr>
                <a:t>Validate</a:t>
              </a:r>
            </a:p>
          </p:txBody>
        </p:sp>
      </p:gr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8">
                                            <p:txEl>
                                              <p:pRg st="0" end="0"/>
                                            </p:txEl>
                                          </p:spTgt>
                                        </p:tgtEl>
                                        <p:attrNameLst>
                                          <p:attrName>style.visibility</p:attrName>
                                        </p:attrNameLst>
                                      </p:cBhvr>
                                      <p:to>
                                        <p:strVal val="visible"/>
                                      </p:to>
                                    </p:set>
                                    <p:animEffect transition="in" filter="fade">
                                      <p:cBhvr>
                                        <p:cTn id="7" dur="500"/>
                                        <p:tgtEl>
                                          <p:spTgt spid="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8">
                                            <p:txEl>
                                              <p:pRg st="1" end="1"/>
                                            </p:txEl>
                                          </p:spTgt>
                                        </p:tgtEl>
                                        <p:attrNameLst>
                                          <p:attrName>style.visibility</p:attrName>
                                        </p:attrNameLst>
                                      </p:cBhvr>
                                      <p:to>
                                        <p:strVal val="visible"/>
                                      </p:to>
                                    </p:set>
                                    <p:animEffect transition="in" filter="fade">
                                      <p:cBhvr>
                                        <p:cTn id="12" dur="500"/>
                                        <p:tgtEl>
                                          <p:spTgt spid="9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8">
                                            <p:txEl>
                                              <p:pRg st="2" end="2"/>
                                            </p:txEl>
                                          </p:spTgt>
                                        </p:tgtEl>
                                        <p:attrNameLst>
                                          <p:attrName>style.visibility</p:attrName>
                                        </p:attrNameLst>
                                      </p:cBhvr>
                                      <p:to>
                                        <p:strVal val="visible"/>
                                      </p:to>
                                    </p:set>
                                    <p:animEffect transition="in" filter="fade">
                                      <p:cBhvr>
                                        <p:cTn id="17" dur="500"/>
                                        <p:tgtEl>
                                          <p:spTgt spid="9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8">
                                            <p:txEl>
                                              <p:pRg st="3" end="3"/>
                                            </p:txEl>
                                          </p:spTgt>
                                        </p:tgtEl>
                                        <p:attrNameLst>
                                          <p:attrName>style.visibility</p:attrName>
                                        </p:attrNameLst>
                                      </p:cBhvr>
                                      <p:to>
                                        <p:strVal val="visible"/>
                                      </p:to>
                                    </p:set>
                                    <p:animEffect transition="in" filter="fade">
                                      <p:cBhvr>
                                        <p:cTn id="22" dur="500"/>
                                        <p:tgtEl>
                                          <p:spTgt spid="9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8">
                                            <p:txEl>
                                              <p:pRg st="4" end="4"/>
                                            </p:txEl>
                                          </p:spTgt>
                                        </p:tgtEl>
                                        <p:attrNameLst>
                                          <p:attrName>style.visibility</p:attrName>
                                        </p:attrNameLst>
                                      </p:cBhvr>
                                      <p:to>
                                        <p:strVal val="visible"/>
                                      </p:to>
                                    </p:set>
                                    <p:animEffect transition="in" filter="fade">
                                      <p:cBhvr>
                                        <p:cTn id="27" dur="500"/>
                                        <p:tgtEl>
                                          <p:spTgt spid="9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8">
                                            <p:txEl>
                                              <p:pRg st="5" end="5"/>
                                            </p:txEl>
                                          </p:spTgt>
                                        </p:tgtEl>
                                        <p:attrNameLst>
                                          <p:attrName>style.visibility</p:attrName>
                                        </p:attrNameLst>
                                      </p:cBhvr>
                                      <p:to>
                                        <p:strVal val="visible"/>
                                      </p:to>
                                    </p:set>
                                    <p:animEffect transition="in" filter="fade">
                                      <p:cBhvr>
                                        <p:cTn id="32" dur="500"/>
                                        <p:tgtEl>
                                          <p:spTgt spid="9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8">
                                            <p:txEl>
                                              <p:pRg st="6" end="6"/>
                                            </p:txEl>
                                          </p:spTgt>
                                        </p:tgtEl>
                                        <p:attrNameLst>
                                          <p:attrName>style.visibility</p:attrName>
                                        </p:attrNameLst>
                                      </p:cBhvr>
                                      <p:to>
                                        <p:strVal val="visible"/>
                                      </p:to>
                                    </p:set>
                                    <p:animEffect transition="in" filter="fade">
                                      <p:cBhvr>
                                        <p:cTn id="37" dur="500"/>
                                        <p:tgtEl>
                                          <p:spTgt spid="9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rgbClr val="FF0000"/>
                </a:solidFill>
                <a:latin typeface="Arial"/>
                <a:ea typeface="Arial"/>
                <a:cs typeface="Arial"/>
                <a:sym typeface="Arial"/>
              </a:rPr>
              <a:t>Microsoft Threat Modelling Tool- STRIDE</a:t>
            </a:r>
          </a:p>
        </p:txBody>
      </p:sp>
      <p:sp>
        <p:nvSpPr>
          <p:cNvPr id="156" name="Shape 156"/>
          <p:cNvSpPr txBox="1">
            <a:spLocks noGrp="1"/>
          </p:cNvSpPr>
          <p:nvPr>
            <p:ph type="body" idx="1"/>
          </p:nvPr>
        </p:nvSpPr>
        <p:spPr>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r>
              <a:rPr lang="en-GB" sz="1800" b="0" i="0" u="none" strike="noStrike" cap="none" dirty="0">
                <a:solidFill>
                  <a:srgbClr val="3366FF"/>
                </a:solidFill>
                <a:latin typeface="Arial"/>
                <a:ea typeface="Arial"/>
                <a:cs typeface="Arial"/>
                <a:sym typeface="Arial"/>
              </a:rPr>
              <a:t>-Give quick few minutes demonstration of it via laptop:</a:t>
            </a:r>
          </a:p>
          <a:p>
            <a:pPr marL="0" marR="0" lvl="0" indent="0" algn="l" rtl="0">
              <a:lnSpc>
                <a:spcPct val="115000"/>
              </a:lnSpc>
              <a:spcBef>
                <a:spcPts val="1600"/>
              </a:spcBef>
              <a:spcAft>
                <a:spcPts val="0"/>
              </a:spcAft>
              <a:buClr>
                <a:schemeClr val="dk2"/>
              </a:buClr>
              <a:buSzPct val="25000"/>
              <a:buFont typeface="Arial"/>
              <a:buNone/>
            </a:pPr>
            <a:r>
              <a:rPr lang="en-GB" sz="1800" b="0" i="0" u="none" strike="noStrike" cap="none" dirty="0">
                <a:solidFill>
                  <a:schemeClr val="dk2"/>
                </a:solidFill>
                <a:latin typeface="Arial"/>
                <a:ea typeface="Arial"/>
                <a:cs typeface="Arial"/>
                <a:sym typeface="Arial"/>
              </a:rPr>
              <a:t>Why choose this threat model option:</a:t>
            </a:r>
          </a:p>
          <a:p>
            <a:pPr marL="285750" marR="0" lvl="0" indent="-285750" algn="l" rtl="0">
              <a:lnSpc>
                <a:spcPct val="115000"/>
              </a:lnSpc>
              <a:spcBef>
                <a:spcPts val="1600"/>
              </a:spcBef>
              <a:spcAft>
                <a:spcPts val="0"/>
              </a:spcAft>
              <a:buClr>
                <a:schemeClr val="dk2"/>
              </a:buClr>
              <a:buSzPct val="25000"/>
              <a:buFontTx/>
              <a:buChar char="-"/>
            </a:pPr>
            <a:r>
              <a:rPr lang="en-GB" sz="1800" b="0" i="0" u="none" strike="noStrike" cap="none" dirty="0">
                <a:solidFill>
                  <a:schemeClr val="dk2"/>
                </a:solidFill>
                <a:latin typeface="Arial"/>
                <a:ea typeface="Arial"/>
                <a:cs typeface="Arial"/>
                <a:sym typeface="Arial"/>
              </a:rPr>
              <a:t>It is similar type of work to model as SA high level design </a:t>
            </a:r>
          </a:p>
          <a:p>
            <a:pPr marR="0" lvl="0" algn="l" rtl="0">
              <a:lnSpc>
                <a:spcPct val="115000"/>
              </a:lnSpc>
              <a:spcBef>
                <a:spcPts val="1600"/>
              </a:spcBef>
              <a:spcAft>
                <a:spcPts val="0"/>
              </a:spcAft>
              <a:buClr>
                <a:schemeClr val="dk2"/>
              </a:buClr>
              <a:buSzPct val="25000"/>
            </a:pPr>
            <a:r>
              <a:rPr lang="en-GB" sz="1800" b="0" i="0" u="none" strike="noStrike" cap="none" dirty="0">
                <a:solidFill>
                  <a:schemeClr val="dk2"/>
                </a:solidFill>
                <a:latin typeface="Arial"/>
                <a:ea typeface="Arial"/>
                <a:cs typeface="Arial"/>
                <a:sym typeface="Arial"/>
              </a:rPr>
              <a:t>-   “</a:t>
            </a:r>
            <a:r>
              <a:rPr lang="en-GB" sz="1800" b="0" i="0" u="none" strike="noStrike" cap="none" dirty="0" err="1">
                <a:solidFill>
                  <a:schemeClr val="dk2"/>
                </a:solidFill>
                <a:latin typeface="Arial"/>
                <a:ea typeface="Arial"/>
                <a:cs typeface="Arial"/>
                <a:sym typeface="Arial"/>
              </a:rPr>
              <a:t>Gliffy</a:t>
            </a:r>
            <a:r>
              <a:rPr lang="en-GB" sz="1800" b="0" i="0" u="none" strike="noStrike" cap="none" dirty="0">
                <a:solidFill>
                  <a:schemeClr val="dk2"/>
                </a:solidFill>
                <a:latin typeface="Arial"/>
                <a:ea typeface="Arial"/>
                <a:cs typeface="Arial"/>
                <a:sym typeface="Arial"/>
              </a:rPr>
              <a:t>”- A collaborative drawing tool. </a:t>
            </a:r>
          </a:p>
          <a:p>
            <a:pPr marL="0" marR="0" lvl="0" indent="0" algn="l" rtl="0">
              <a:lnSpc>
                <a:spcPct val="115000"/>
              </a:lnSpc>
              <a:spcBef>
                <a:spcPts val="1600"/>
              </a:spcBef>
              <a:spcAft>
                <a:spcPts val="0"/>
              </a:spcAft>
              <a:buClr>
                <a:schemeClr val="dk2"/>
              </a:buClr>
              <a:buSzPct val="25000"/>
              <a:buFont typeface="Arial"/>
              <a:buNone/>
            </a:pPr>
            <a:r>
              <a:rPr lang="en-GB" sz="1800" b="0" i="0" u="none" strike="noStrike" cap="none" dirty="0">
                <a:solidFill>
                  <a:schemeClr val="dk2"/>
                </a:solidFill>
                <a:latin typeface="Arial"/>
                <a:ea typeface="Arial"/>
                <a:cs typeface="Arial"/>
                <a:sym typeface="Arial"/>
              </a:rPr>
              <a:t>-    It auto-generates &amp; categorises threats for you. The only tool that does this. </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Solution architects do not need to have extensive security knowledge to use it. Mitigations are pretty standard for each STRIDE threat.</a:t>
            </a:r>
          </a:p>
          <a:p>
            <a:pPr marL="0" marR="0" lvl="0" indent="0" algn="l" rtl="0">
              <a:lnSpc>
                <a:spcPct val="115000"/>
              </a:lnSpc>
              <a:spcBef>
                <a:spcPts val="1600"/>
              </a:spcBef>
              <a:spcAft>
                <a:spcPts val="0"/>
              </a:spcAft>
              <a:buClr>
                <a:schemeClr val="dk2"/>
              </a:buClr>
              <a:buSzPct val="25000"/>
              <a:buFont typeface="Arial"/>
              <a:buNone/>
            </a:pPr>
            <a:r>
              <a:rPr lang="en-GB" sz="1800" b="0" i="0" u="none" strike="noStrike" cap="none" dirty="0">
                <a:solidFill>
                  <a:schemeClr val="dk2"/>
                </a:solidFill>
                <a:latin typeface="Arial"/>
                <a:ea typeface="Arial"/>
                <a:cs typeface="Arial"/>
                <a:sym typeface="Arial"/>
              </a:rPr>
              <a:t>-   It is free! </a:t>
            </a:r>
          </a:p>
          <a:p>
            <a:pPr marL="285750" marR="0" lvl="0" indent="-285750" algn="l" rtl="0">
              <a:lnSpc>
                <a:spcPct val="115000"/>
              </a:lnSpc>
              <a:spcBef>
                <a:spcPts val="1600"/>
              </a:spcBef>
              <a:spcAft>
                <a:spcPts val="0"/>
              </a:spcAft>
              <a:buClr>
                <a:schemeClr val="dk2"/>
              </a:buClr>
              <a:buSzPct val="100000"/>
              <a:buFont typeface="Arial"/>
              <a:buNone/>
            </a:pPr>
            <a:endParaRPr sz="1800" b="0" i="0" u="none" strike="noStrike" cap="none" dirty="0">
              <a:solidFill>
                <a:schemeClr val="dk2"/>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6">
                                            <p:txEl>
                                              <p:pRg st="2" end="2"/>
                                            </p:txEl>
                                          </p:spTgt>
                                        </p:tgtEl>
                                        <p:attrNameLst>
                                          <p:attrName>style.visibility</p:attrName>
                                        </p:attrNameLst>
                                      </p:cBhvr>
                                      <p:to>
                                        <p:strVal val="visible"/>
                                      </p:to>
                                    </p:set>
                                    <p:anim calcmode="lin" valueType="num">
                                      <p:cBhvr additive="base">
                                        <p:cTn id="7" dur="500" fill="hold"/>
                                        <p:tgtEl>
                                          <p:spTgt spid="15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6">
                                            <p:txEl>
                                              <p:pRg st="3" end="3"/>
                                            </p:txEl>
                                          </p:spTgt>
                                        </p:tgtEl>
                                        <p:attrNameLst>
                                          <p:attrName>style.visibility</p:attrName>
                                        </p:attrNameLst>
                                      </p:cBhvr>
                                      <p:to>
                                        <p:strVal val="visible"/>
                                      </p:to>
                                    </p:set>
                                    <p:anim calcmode="lin" valueType="num">
                                      <p:cBhvr additive="base">
                                        <p:cTn id="13" dur="500" fill="hold"/>
                                        <p:tgtEl>
                                          <p:spTgt spid="15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6">
                                            <p:txEl>
                                              <p:pRg st="4" end="4"/>
                                            </p:txEl>
                                          </p:spTgt>
                                        </p:tgtEl>
                                        <p:attrNameLst>
                                          <p:attrName>style.visibility</p:attrName>
                                        </p:attrNameLst>
                                      </p:cBhvr>
                                      <p:to>
                                        <p:strVal val="visible"/>
                                      </p:to>
                                    </p:set>
                                    <p:anim calcmode="lin" valueType="num">
                                      <p:cBhvr additive="base">
                                        <p:cTn id="19" dur="500" fill="hold"/>
                                        <p:tgtEl>
                                          <p:spTgt spid="15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156">
                                            <p:txEl>
                                              <p:pRg st="5" end="5"/>
                                            </p:txEl>
                                          </p:spTgt>
                                        </p:tgtEl>
                                        <p:attrNameLst>
                                          <p:attrName>style.visibility</p:attrName>
                                        </p:attrNameLst>
                                      </p:cBhvr>
                                      <p:to>
                                        <p:strVal val="visible"/>
                                      </p:to>
                                    </p:set>
                                    <p:animEffect transition="in" filter="fade">
                                      <p:cBhvr>
                                        <p:cTn id="25" dur="1000"/>
                                        <p:tgtEl>
                                          <p:spTgt spid="156">
                                            <p:txEl>
                                              <p:pRg st="5" end="5"/>
                                            </p:txEl>
                                          </p:spTgt>
                                        </p:tgtEl>
                                      </p:cBhvr>
                                    </p:animEffect>
                                    <p:anim calcmode="lin" valueType="num">
                                      <p:cBhvr>
                                        <p:cTn id="26" dur="1000" fill="hold"/>
                                        <p:tgtEl>
                                          <p:spTgt spid="156">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15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156">
                                            <p:txEl>
                                              <p:pRg st="6" end="6"/>
                                            </p:txEl>
                                          </p:spTgt>
                                        </p:tgtEl>
                                        <p:attrNameLst>
                                          <p:attrName>style.visibility</p:attrName>
                                        </p:attrNameLst>
                                      </p:cBhvr>
                                      <p:to>
                                        <p:strVal val="visible"/>
                                      </p:to>
                                    </p:set>
                                    <p:animEffect transition="in" filter="fade">
                                      <p:cBhvr>
                                        <p:cTn id="32" dur="1000"/>
                                        <p:tgtEl>
                                          <p:spTgt spid="156">
                                            <p:txEl>
                                              <p:pRg st="6" end="6"/>
                                            </p:txEl>
                                          </p:spTgt>
                                        </p:tgtEl>
                                      </p:cBhvr>
                                    </p:animEffect>
                                    <p:anim calcmode="lin" valueType="num">
                                      <p:cBhvr>
                                        <p:cTn id="33" dur="1000" fill="hold"/>
                                        <p:tgtEl>
                                          <p:spTgt spid="156">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15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STRIDE: Ready made mitigations for ease of use</a:t>
            </a:r>
          </a:p>
        </p:txBody>
      </p:sp>
      <p:sp>
        <p:nvSpPr>
          <p:cNvPr id="162" name="Shape 162"/>
          <p:cNvSpPr txBox="1">
            <a:spLocks noGrp="1"/>
          </p:cNvSpPr>
          <p:nvPr>
            <p:ph type="body" idx="1"/>
          </p:nvPr>
        </p:nvSpPr>
        <p:spPr>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endParaRPr sz="1800" b="0" i="0" u="none" strike="noStrike" cap="none">
              <a:solidFill>
                <a:schemeClr val="dk2"/>
              </a:solidFill>
              <a:latin typeface="Arial"/>
              <a:ea typeface="Arial"/>
              <a:cs typeface="Arial"/>
              <a:sym typeface="Arial"/>
            </a:endParaRPr>
          </a:p>
        </p:txBody>
      </p:sp>
      <p:graphicFrame>
        <p:nvGraphicFramePr>
          <p:cNvPr id="163" name="Shape 163"/>
          <p:cNvGraphicFramePr/>
          <p:nvPr/>
        </p:nvGraphicFramePr>
        <p:xfrm>
          <a:off x="230243" y="1152476"/>
          <a:ext cx="8602050" cy="3788725"/>
        </p:xfrm>
        <a:graphic>
          <a:graphicData uri="http://schemas.openxmlformats.org/drawingml/2006/table">
            <a:tbl>
              <a:tblPr firstRow="1" bandRow="1">
                <a:noFill/>
                <a:tableStyleId>{354D3704-93D0-41F0-97F1-EB0BD08FB40B}</a:tableStyleId>
              </a:tblPr>
              <a:tblGrid>
                <a:gridCol w="2867350">
                  <a:extLst>
                    <a:ext uri="{9D8B030D-6E8A-4147-A177-3AD203B41FA5}">
                      <a16:colId xmlns:a16="http://schemas.microsoft.com/office/drawing/2014/main" val="20000"/>
                    </a:ext>
                  </a:extLst>
                </a:gridCol>
                <a:gridCol w="2867350">
                  <a:extLst>
                    <a:ext uri="{9D8B030D-6E8A-4147-A177-3AD203B41FA5}">
                      <a16:colId xmlns:a16="http://schemas.microsoft.com/office/drawing/2014/main" val="20001"/>
                    </a:ext>
                  </a:extLst>
                </a:gridCol>
                <a:gridCol w="2867350">
                  <a:extLst>
                    <a:ext uri="{9D8B030D-6E8A-4147-A177-3AD203B41FA5}">
                      <a16:colId xmlns:a16="http://schemas.microsoft.com/office/drawing/2014/main" val="20002"/>
                    </a:ext>
                  </a:extLst>
                </a:gridCol>
              </a:tblGrid>
              <a:tr h="471300">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STRIDE- Threats</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What we want</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Mitigations</a:t>
                      </a:r>
                    </a:p>
                  </a:txBody>
                  <a:tcPr marL="91450" marR="91450" marT="45725" marB="45725"/>
                </a:tc>
                <a:extLst>
                  <a:ext uri="{0D108BD9-81ED-4DB2-BD59-A6C34878D82A}">
                    <a16:rowId xmlns:a16="http://schemas.microsoft.com/office/drawing/2014/main" val="10000"/>
                  </a:ext>
                </a:extLst>
              </a:tr>
              <a:tr h="742961">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Spoofing</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Authentication</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Cookie Authentication</a:t>
                      </a:r>
                    </a:p>
                    <a:p>
                      <a:pPr marL="0" marR="0" lvl="0" indent="0" algn="l" rtl="0">
                        <a:lnSpc>
                          <a:spcPct val="100000"/>
                        </a:lnSpc>
                        <a:spcBef>
                          <a:spcPts val="0"/>
                        </a:spcBef>
                        <a:spcAft>
                          <a:spcPts val="0"/>
                        </a:spcAft>
                        <a:buClr>
                          <a:srgbClr val="000000"/>
                        </a:buClr>
                        <a:buSzPct val="25000"/>
                        <a:buFont typeface="Arial"/>
                        <a:buNone/>
                      </a:pPr>
                      <a:r>
                        <a:rPr lang="en-GB" sz="1400" u="none" strike="noStrike" cap="none"/>
                        <a:t>SSL/TLS</a:t>
                      </a:r>
                    </a:p>
                    <a:p>
                      <a:pPr marL="0" marR="0" lvl="0" indent="0" algn="l" rtl="0">
                        <a:lnSpc>
                          <a:spcPct val="100000"/>
                        </a:lnSpc>
                        <a:spcBef>
                          <a:spcPts val="0"/>
                        </a:spcBef>
                        <a:spcAft>
                          <a:spcPts val="0"/>
                        </a:spcAft>
                        <a:buClr>
                          <a:srgbClr val="000000"/>
                        </a:buClr>
                        <a:buSzPct val="25000"/>
                        <a:buFont typeface="Arial"/>
                        <a:buNone/>
                      </a:pPr>
                      <a:r>
                        <a:rPr lang="en-GB" sz="1400" u="none" strike="noStrike" cap="none"/>
                        <a:t>Kerberos Authentication</a:t>
                      </a:r>
                    </a:p>
                  </a:txBody>
                  <a:tcPr marL="91450" marR="91450" marT="45725" marB="45725"/>
                </a:tc>
                <a:extLst>
                  <a:ext uri="{0D108BD9-81ED-4DB2-BD59-A6C34878D82A}">
                    <a16:rowId xmlns:a16="http://schemas.microsoft.com/office/drawing/2014/main" val="10001"/>
                  </a:ext>
                </a:extLst>
              </a:tr>
              <a:tr h="525791">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Tampering</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Integrity</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ACLs</a:t>
                      </a:r>
                    </a:p>
                    <a:p>
                      <a:pPr marL="0" marR="0" lvl="0" indent="0" algn="l" rtl="0">
                        <a:lnSpc>
                          <a:spcPct val="100000"/>
                        </a:lnSpc>
                        <a:spcBef>
                          <a:spcPts val="0"/>
                        </a:spcBef>
                        <a:spcAft>
                          <a:spcPts val="0"/>
                        </a:spcAft>
                        <a:buClr>
                          <a:srgbClr val="000000"/>
                        </a:buClr>
                        <a:buSzPct val="25000"/>
                        <a:buFont typeface="Arial"/>
                        <a:buNone/>
                      </a:pPr>
                      <a:r>
                        <a:rPr lang="en-GB" sz="1400" u="none" strike="noStrike" cap="none"/>
                        <a:t>Digital Signatures</a:t>
                      </a:r>
                    </a:p>
                  </a:txBody>
                  <a:tcPr marL="91450" marR="91450" marT="45725" marB="45725"/>
                </a:tc>
                <a:extLst>
                  <a:ext uri="{0D108BD9-81ED-4DB2-BD59-A6C34878D82A}">
                    <a16:rowId xmlns:a16="http://schemas.microsoft.com/office/drawing/2014/main" val="10002"/>
                  </a:ext>
                </a:extLst>
              </a:tr>
              <a:tr h="525791">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Repudiation</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Non-Repudiation</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Secure Logging/Audit</a:t>
                      </a:r>
                    </a:p>
                    <a:p>
                      <a:pPr marL="0" marR="0" lvl="0" indent="0" algn="l" rtl="0">
                        <a:lnSpc>
                          <a:spcPct val="100000"/>
                        </a:lnSpc>
                        <a:spcBef>
                          <a:spcPts val="0"/>
                        </a:spcBef>
                        <a:spcAft>
                          <a:spcPts val="0"/>
                        </a:spcAft>
                        <a:buClr>
                          <a:srgbClr val="000000"/>
                        </a:buClr>
                        <a:buSzPct val="25000"/>
                        <a:buFont typeface="Arial"/>
                        <a:buNone/>
                      </a:pPr>
                      <a:r>
                        <a:rPr lang="en-GB" sz="1400" u="none" strike="noStrike" cap="none"/>
                        <a:t>Digital signatures</a:t>
                      </a:r>
                    </a:p>
                  </a:txBody>
                  <a:tcPr marL="91450" marR="91450" marT="45725" marB="45725"/>
                </a:tc>
                <a:extLst>
                  <a:ext uri="{0D108BD9-81ED-4DB2-BD59-A6C34878D82A}">
                    <a16:rowId xmlns:a16="http://schemas.microsoft.com/office/drawing/2014/main" val="10003"/>
                  </a:ext>
                </a:extLst>
              </a:tr>
              <a:tr h="525791">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Information Disclosure</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Confidentiality</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Encryption</a:t>
                      </a:r>
                    </a:p>
                    <a:p>
                      <a:pPr marL="0" marR="0" lvl="0" indent="0" algn="l" rtl="0">
                        <a:lnSpc>
                          <a:spcPct val="100000"/>
                        </a:lnSpc>
                        <a:spcBef>
                          <a:spcPts val="0"/>
                        </a:spcBef>
                        <a:spcAft>
                          <a:spcPts val="0"/>
                        </a:spcAft>
                        <a:buClr>
                          <a:srgbClr val="000000"/>
                        </a:buClr>
                        <a:buSzPct val="25000"/>
                        <a:buFont typeface="Arial"/>
                        <a:buNone/>
                      </a:pPr>
                      <a:r>
                        <a:rPr lang="en-GB" sz="1400" u="none" strike="noStrike" cap="none"/>
                        <a:t>ACLs</a:t>
                      </a:r>
                    </a:p>
                  </a:txBody>
                  <a:tcPr marL="91450" marR="91450" marT="45725" marB="45725"/>
                </a:tc>
                <a:extLst>
                  <a:ext uri="{0D108BD9-81ED-4DB2-BD59-A6C34878D82A}">
                    <a16:rowId xmlns:a16="http://schemas.microsoft.com/office/drawing/2014/main" val="10004"/>
                  </a:ext>
                </a:extLst>
              </a:tr>
              <a:tr h="471300">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Denial Of Service</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Availability</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ACLs, Filtering, Quotas</a:t>
                      </a:r>
                    </a:p>
                  </a:txBody>
                  <a:tcPr marL="91450" marR="91450" marT="45725" marB="45725"/>
                </a:tc>
                <a:extLst>
                  <a:ext uri="{0D108BD9-81ED-4DB2-BD59-A6C34878D82A}">
                    <a16:rowId xmlns:a16="http://schemas.microsoft.com/office/drawing/2014/main" val="10005"/>
                  </a:ext>
                </a:extLst>
              </a:tr>
              <a:tr h="525791">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Elevation of Privilege</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Authorisation</a:t>
                      </a:r>
                    </a:p>
                  </a:txBody>
                  <a:tcPr marL="91450" marR="91450" marT="45725" marB="45725"/>
                </a:tc>
                <a:tc>
                  <a:txBody>
                    <a:bodyPr/>
                    <a:lstStyle/>
                    <a:p>
                      <a:pPr marL="0" marR="0" lvl="0" indent="0" algn="l" rtl="0">
                        <a:lnSpc>
                          <a:spcPct val="100000"/>
                        </a:lnSpc>
                        <a:spcBef>
                          <a:spcPts val="0"/>
                        </a:spcBef>
                        <a:spcAft>
                          <a:spcPts val="0"/>
                        </a:spcAft>
                        <a:buClr>
                          <a:srgbClr val="000000"/>
                        </a:buClr>
                        <a:buSzPct val="25000"/>
                        <a:buFont typeface="Arial"/>
                        <a:buNone/>
                      </a:pPr>
                      <a:r>
                        <a:rPr lang="en-GB" sz="1400" u="none" strike="noStrike" cap="none"/>
                        <a:t>ACLs, Group or Role membership</a:t>
                      </a:r>
                    </a:p>
                  </a:txBody>
                  <a:tcPr marL="91450" marR="91450" marT="45725" marB="45725"/>
                </a:tc>
                <a:extLst>
                  <a:ext uri="{0D108BD9-81ED-4DB2-BD59-A6C34878D82A}">
                    <a16:rowId xmlns:a16="http://schemas.microsoft.com/office/drawing/2014/main" val="10006"/>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Who does Threat Modelling?</a:t>
            </a:r>
          </a:p>
        </p:txBody>
      </p:sp>
      <p:sp>
        <p:nvSpPr>
          <p:cNvPr id="132" name="Shape 132"/>
          <p:cNvSpPr txBox="1">
            <a:spLocks noGrp="1"/>
          </p:cNvSpPr>
          <p:nvPr>
            <p:ph type="body" idx="1"/>
          </p:nvPr>
        </p:nvSpPr>
        <p:spPr>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r>
              <a:rPr lang="en-GB" sz="1800" b="0" i="0" u="none" strike="noStrike" cap="none" dirty="0">
                <a:solidFill>
                  <a:schemeClr val="dk2"/>
                </a:solidFill>
                <a:latin typeface="Arial"/>
                <a:ea typeface="Arial"/>
                <a:cs typeface="Arial"/>
                <a:sym typeface="Arial"/>
              </a:rPr>
              <a:t>-For this project, threat modelling is done during the design, and results in changes to a systems design. </a:t>
            </a:r>
          </a:p>
          <a:p>
            <a:pPr marL="0" marR="0" lvl="0" indent="0" algn="l" rtl="0">
              <a:lnSpc>
                <a:spcPct val="115000"/>
              </a:lnSpc>
              <a:spcBef>
                <a:spcPts val="1600"/>
              </a:spcBef>
              <a:spcAft>
                <a:spcPts val="0"/>
              </a:spcAft>
              <a:buClr>
                <a:schemeClr val="dk2"/>
              </a:buClr>
              <a:buSzPct val="25000"/>
              <a:buFont typeface="Arial"/>
              <a:buNone/>
            </a:pPr>
            <a:r>
              <a:rPr lang="en-GB" sz="1800" b="0" i="0" u="none" strike="noStrike" cap="none" dirty="0">
                <a:solidFill>
                  <a:schemeClr val="dk2"/>
                </a:solidFill>
                <a:latin typeface="Arial"/>
                <a:ea typeface="Arial"/>
                <a:cs typeface="Arial"/>
                <a:sym typeface="Arial"/>
              </a:rPr>
              <a:t>-Nick Malik, a respected enterprise architect, says “In this context, Threat Modelling is a </a:t>
            </a:r>
            <a:r>
              <a:rPr lang="en-GB" sz="1800" b="1" i="0" u="none" strike="noStrike" cap="none" dirty="0">
                <a:solidFill>
                  <a:srgbClr val="FF0000"/>
                </a:solidFill>
                <a:latin typeface="Arial"/>
                <a:ea typeface="Arial"/>
                <a:cs typeface="Arial"/>
                <a:sym typeface="Arial"/>
              </a:rPr>
              <a:t>Solution Architecture or Security Architecture</a:t>
            </a:r>
            <a:r>
              <a:rPr lang="en-GB" sz="1800" b="0" i="0" u="none" strike="noStrike" cap="none" dirty="0">
                <a:solidFill>
                  <a:srgbClr val="FF0000"/>
                </a:solidFill>
                <a:latin typeface="Arial"/>
                <a:ea typeface="Arial"/>
                <a:cs typeface="Arial"/>
                <a:sym typeface="Arial"/>
              </a:rPr>
              <a:t> </a:t>
            </a:r>
            <a:r>
              <a:rPr lang="en-GB" sz="1800" b="0" i="0" u="none" strike="noStrike" cap="none" dirty="0">
                <a:solidFill>
                  <a:schemeClr val="dk2"/>
                </a:solidFill>
                <a:latin typeface="Arial"/>
                <a:ea typeface="Arial"/>
                <a:cs typeface="Arial"/>
                <a:sym typeface="Arial"/>
              </a:rPr>
              <a:t>activity”.</a:t>
            </a:r>
          </a:p>
          <a:p>
            <a:pPr marL="0" marR="0" lvl="0" indent="0" algn="l" rtl="0">
              <a:lnSpc>
                <a:spcPct val="115000"/>
              </a:lnSpc>
              <a:spcBef>
                <a:spcPts val="1600"/>
              </a:spcBef>
              <a:spcAft>
                <a:spcPts val="0"/>
              </a:spcAft>
              <a:buClr>
                <a:schemeClr val="dk2"/>
              </a:buClr>
              <a:buSzPct val="25000"/>
              <a:buFont typeface="Arial"/>
              <a:buNone/>
            </a:pPr>
            <a:r>
              <a:rPr lang="en-GB" sz="1800" b="0" i="0" u="none" strike="noStrike" cap="none" dirty="0">
                <a:solidFill>
                  <a:schemeClr val="dk2"/>
                </a:solidFill>
                <a:latin typeface="Arial"/>
                <a:ea typeface="Arial"/>
                <a:cs typeface="Arial"/>
                <a:sym typeface="Arial"/>
              </a:rPr>
              <a:t>Responses: </a:t>
            </a:r>
            <a:r>
              <a:rPr lang="en-GB" sz="1800" b="0" i="0" u="none" strike="noStrike" cap="none" dirty="0">
                <a:solidFill>
                  <a:srgbClr val="FF0000"/>
                </a:solidFill>
                <a:latin typeface="Arial"/>
                <a:ea typeface="Arial"/>
                <a:cs typeface="Arial"/>
                <a:sym typeface="Arial"/>
              </a:rPr>
              <a:t>Mitigation</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Choose whether to respond to Threat</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Choose technique to mitigate threat (redesign or encrypt etc.)</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Choose appropriate technologies (TLS, HTTPS etc.)</a:t>
            </a:r>
          </a:p>
          <a:p>
            <a:pPr marL="0" marR="0" lvl="0" indent="0" algn="l" rtl="0">
              <a:lnSpc>
                <a:spcPct val="115000"/>
              </a:lnSpc>
              <a:spcBef>
                <a:spcPts val="1600"/>
              </a:spcBef>
              <a:spcAft>
                <a:spcPts val="0"/>
              </a:spcAft>
              <a:buClr>
                <a:schemeClr val="dk2"/>
              </a:buClr>
              <a:buSzPct val="25000"/>
              <a:buFont typeface="Arial"/>
              <a:buNone/>
            </a:pPr>
            <a:endParaRPr sz="1800" b="0" i="0" u="none" strike="noStrike" cap="none" dirty="0">
              <a:solidFill>
                <a:schemeClr val="dk2"/>
              </a:solidFill>
              <a:latin typeface="Arial"/>
              <a:ea typeface="Arial"/>
              <a:cs typeface="Arial"/>
              <a:sym typeface="Arial"/>
            </a:endParaRPr>
          </a:p>
          <a:p>
            <a:pPr marL="0" marR="0" lvl="0" indent="0" algn="l" rtl="0">
              <a:lnSpc>
                <a:spcPct val="115000"/>
              </a:lnSpc>
              <a:spcBef>
                <a:spcPts val="1600"/>
              </a:spcBef>
              <a:spcAft>
                <a:spcPts val="0"/>
              </a:spcAft>
              <a:buClr>
                <a:schemeClr val="dk2"/>
              </a:buClr>
              <a:buSzPct val="25000"/>
              <a:buFont typeface="Arial"/>
              <a:buNone/>
            </a:pPr>
            <a:endParaRPr sz="1800" b="0" i="0" u="none" strike="noStrike" cap="none" dirty="0">
              <a:solidFill>
                <a:schemeClr val="dk2"/>
              </a:solidFill>
              <a:latin typeface="Arial"/>
              <a:ea typeface="Arial"/>
              <a:cs typeface="Arial"/>
              <a:sym typeface="Arial"/>
            </a:endParaRPr>
          </a:p>
          <a:p>
            <a:pPr marL="0" marR="0" lvl="0" indent="0" algn="l" rtl="0">
              <a:lnSpc>
                <a:spcPct val="115000"/>
              </a:lnSpc>
              <a:spcBef>
                <a:spcPts val="1600"/>
              </a:spcBef>
              <a:spcAft>
                <a:spcPts val="0"/>
              </a:spcAft>
              <a:buClr>
                <a:schemeClr val="dk2"/>
              </a:buClr>
              <a:buSzPct val="25000"/>
              <a:buFont typeface="Arial"/>
              <a:buNone/>
            </a:pPr>
            <a:endParaRPr sz="1800" b="0" i="0" u="none" strike="noStrike" cap="none" dirty="0">
              <a:solidFill>
                <a:schemeClr val="dk2"/>
              </a:solidFill>
              <a:latin typeface="Arial"/>
              <a:ea typeface="Arial"/>
              <a:cs typeface="Arial"/>
              <a:sym typeface="Arial"/>
            </a:endParaRPr>
          </a:p>
          <a:p>
            <a:pPr marL="0" marR="0" lvl="0" indent="0" algn="l" rtl="0">
              <a:lnSpc>
                <a:spcPct val="115000"/>
              </a:lnSpc>
              <a:spcBef>
                <a:spcPts val="1600"/>
              </a:spcBef>
              <a:spcAft>
                <a:spcPts val="0"/>
              </a:spcAft>
              <a:buClr>
                <a:schemeClr val="dk2"/>
              </a:buClr>
              <a:buSzPct val="25000"/>
              <a:buFont typeface="Arial"/>
              <a:buNone/>
            </a:pPr>
            <a:endParaRPr sz="1800" b="0" i="0" u="none" strike="noStrike" cap="none" dirty="0">
              <a:solidFill>
                <a:schemeClr val="dk2"/>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2">
                                            <p:txEl>
                                              <p:pRg st="0" end="0"/>
                                            </p:txEl>
                                          </p:spTgt>
                                        </p:tgtEl>
                                        <p:attrNameLst>
                                          <p:attrName>style.visibility</p:attrName>
                                        </p:attrNameLst>
                                      </p:cBhvr>
                                      <p:to>
                                        <p:strVal val="visible"/>
                                      </p:to>
                                    </p:set>
                                    <p:animEffect transition="in" filter="fade">
                                      <p:cBhvr>
                                        <p:cTn id="7" dur="1000"/>
                                        <p:tgtEl>
                                          <p:spTgt spid="132">
                                            <p:txEl>
                                              <p:pRg st="0" end="0"/>
                                            </p:txEl>
                                          </p:spTgt>
                                        </p:tgtEl>
                                      </p:cBhvr>
                                    </p:animEffect>
                                    <p:anim calcmode="lin" valueType="num">
                                      <p:cBhvr>
                                        <p:cTn id="8" dur="1000" fill="hold"/>
                                        <p:tgtEl>
                                          <p:spTgt spid="13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32">
                                            <p:txEl>
                                              <p:pRg st="1" end="1"/>
                                            </p:txEl>
                                          </p:spTgt>
                                        </p:tgtEl>
                                        <p:attrNameLst>
                                          <p:attrName>style.visibility</p:attrName>
                                        </p:attrNameLst>
                                      </p:cBhvr>
                                      <p:to>
                                        <p:strVal val="visible"/>
                                      </p:to>
                                    </p:set>
                                    <p:animEffect transition="in" filter="fade">
                                      <p:cBhvr>
                                        <p:cTn id="14" dur="1000"/>
                                        <p:tgtEl>
                                          <p:spTgt spid="132">
                                            <p:txEl>
                                              <p:pRg st="1" end="1"/>
                                            </p:txEl>
                                          </p:spTgt>
                                        </p:tgtEl>
                                      </p:cBhvr>
                                    </p:animEffect>
                                    <p:anim calcmode="lin" valueType="num">
                                      <p:cBhvr>
                                        <p:cTn id="15" dur="1000" fill="hold"/>
                                        <p:tgtEl>
                                          <p:spTgt spid="13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32">
                                            <p:txEl>
                                              <p:pRg st="2" end="2"/>
                                            </p:txEl>
                                          </p:spTgt>
                                        </p:tgtEl>
                                        <p:attrNameLst>
                                          <p:attrName>style.visibility</p:attrName>
                                        </p:attrNameLst>
                                      </p:cBhvr>
                                      <p:to>
                                        <p:strVal val="visible"/>
                                      </p:to>
                                    </p:set>
                                    <p:animEffect transition="in" filter="fade">
                                      <p:cBhvr>
                                        <p:cTn id="21" dur="1000"/>
                                        <p:tgtEl>
                                          <p:spTgt spid="132">
                                            <p:txEl>
                                              <p:pRg st="2" end="2"/>
                                            </p:txEl>
                                          </p:spTgt>
                                        </p:tgtEl>
                                      </p:cBhvr>
                                    </p:animEffect>
                                    <p:anim calcmode="lin" valueType="num">
                                      <p:cBhvr>
                                        <p:cTn id="22" dur="1000" fill="hold"/>
                                        <p:tgtEl>
                                          <p:spTgt spid="13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2">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132">
                                            <p:txEl>
                                              <p:pRg st="3" end="3"/>
                                            </p:txEl>
                                          </p:spTgt>
                                        </p:tgtEl>
                                        <p:attrNameLst>
                                          <p:attrName>style.visibility</p:attrName>
                                        </p:attrNameLst>
                                      </p:cBhvr>
                                      <p:to>
                                        <p:strVal val="visible"/>
                                      </p:to>
                                    </p:set>
                                    <p:animEffect transition="in" filter="fade">
                                      <p:cBhvr>
                                        <p:cTn id="26" dur="1000"/>
                                        <p:tgtEl>
                                          <p:spTgt spid="132">
                                            <p:txEl>
                                              <p:pRg st="3" end="3"/>
                                            </p:txEl>
                                          </p:spTgt>
                                        </p:tgtEl>
                                      </p:cBhvr>
                                    </p:animEffect>
                                    <p:anim calcmode="lin" valueType="num">
                                      <p:cBhvr>
                                        <p:cTn id="27" dur="1000" fill="hold"/>
                                        <p:tgtEl>
                                          <p:spTgt spid="13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3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32">
                                            <p:txEl>
                                              <p:pRg st="4" end="4"/>
                                            </p:txEl>
                                          </p:spTgt>
                                        </p:tgtEl>
                                        <p:attrNameLst>
                                          <p:attrName>style.visibility</p:attrName>
                                        </p:attrNameLst>
                                      </p:cBhvr>
                                      <p:to>
                                        <p:strVal val="visible"/>
                                      </p:to>
                                    </p:set>
                                    <p:animEffect transition="in" filter="fade">
                                      <p:cBhvr>
                                        <p:cTn id="33" dur="1000"/>
                                        <p:tgtEl>
                                          <p:spTgt spid="132">
                                            <p:txEl>
                                              <p:pRg st="4" end="4"/>
                                            </p:txEl>
                                          </p:spTgt>
                                        </p:tgtEl>
                                      </p:cBhvr>
                                    </p:animEffect>
                                    <p:anim calcmode="lin" valueType="num">
                                      <p:cBhvr>
                                        <p:cTn id="34" dur="1000" fill="hold"/>
                                        <p:tgtEl>
                                          <p:spTgt spid="132">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13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32">
                                            <p:txEl>
                                              <p:pRg st="5" end="5"/>
                                            </p:txEl>
                                          </p:spTgt>
                                        </p:tgtEl>
                                        <p:attrNameLst>
                                          <p:attrName>style.visibility</p:attrName>
                                        </p:attrNameLst>
                                      </p:cBhvr>
                                      <p:to>
                                        <p:strVal val="visible"/>
                                      </p:to>
                                    </p:set>
                                    <p:animEffect transition="in" filter="fade">
                                      <p:cBhvr>
                                        <p:cTn id="40" dur="1000"/>
                                        <p:tgtEl>
                                          <p:spTgt spid="132">
                                            <p:txEl>
                                              <p:pRg st="5" end="5"/>
                                            </p:txEl>
                                          </p:spTgt>
                                        </p:tgtEl>
                                      </p:cBhvr>
                                    </p:animEffect>
                                    <p:anim calcmode="lin" valueType="num">
                                      <p:cBhvr>
                                        <p:cTn id="41" dur="1000" fill="hold"/>
                                        <p:tgtEl>
                                          <p:spTgt spid="132">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13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End Goals of Project: 1</a:t>
            </a:r>
            <a:r>
              <a:rPr lang="en-GB" sz="2800" b="0" i="0" u="none" strike="noStrike" cap="none" baseline="30000" dirty="0">
                <a:solidFill>
                  <a:schemeClr val="dk1"/>
                </a:solidFill>
                <a:latin typeface="Arial"/>
                <a:ea typeface="Arial"/>
                <a:cs typeface="Arial"/>
                <a:sym typeface="Arial"/>
              </a:rPr>
              <a:t>st</a:t>
            </a:r>
            <a:r>
              <a:rPr lang="en-GB" sz="2800" b="0" i="0" u="none" strike="noStrike" cap="none" dirty="0">
                <a:solidFill>
                  <a:schemeClr val="dk1"/>
                </a:solidFill>
                <a:latin typeface="Arial"/>
                <a:ea typeface="Arial"/>
                <a:cs typeface="Arial"/>
                <a:sym typeface="Arial"/>
              </a:rPr>
              <a:t> Objective</a:t>
            </a:r>
          </a:p>
        </p:txBody>
      </p:sp>
      <p:sp>
        <p:nvSpPr>
          <p:cNvPr id="150" name="Shape 150"/>
          <p:cNvSpPr txBox="1">
            <a:spLocks noGrp="1"/>
          </p:cNvSpPr>
          <p:nvPr>
            <p:ph type="body" idx="1"/>
          </p:nvPr>
        </p:nvSpPr>
        <p:spPr>
          <a:prstGeom prst="rect">
            <a:avLst/>
          </a:prstGeom>
          <a:noFill/>
          <a:ln>
            <a:noFill/>
          </a:ln>
        </p:spPr>
        <p:txBody>
          <a:bodyPr lIns="91425" tIns="91425" rIns="91425" bIns="91425" anchor="t" anchorCtr="0">
            <a:noAutofit/>
          </a:bodyPr>
          <a:lstStyle/>
          <a:p>
            <a:pPr marL="285750" marR="0" lvl="0" indent="-285750" algn="l" rtl="0">
              <a:lnSpc>
                <a:spcPct val="115000"/>
              </a:lnSpc>
              <a:spcBef>
                <a:spcPts val="0"/>
              </a:spcBef>
              <a:spcAft>
                <a:spcPts val="0"/>
              </a:spcAft>
              <a:buClr>
                <a:schemeClr val="dk2"/>
              </a:buClr>
              <a:buSzPct val="100000"/>
              <a:buFont typeface="Arial"/>
              <a:buChar char="-"/>
            </a:pPr>
            <a:r>
              <a:rPr lang="en-GB" dirty="0"/>
              <a:t>P</a:t>
            </a:r>
            <a:r>
              <a:rPr lang="en-GB" sz="1800" b="0" i="0" u="none" strike="noStrike" cap="none" dirty="0">
                <a:solidFill>
                  <a:schemeClr val="dk2"/>
                </a:solidFill>
                <a:latin typeface="Arial"/>
                <a:ea typeface="Arial"/>
                <a:cs typeface="Arial"/>
                <a:sym typeface="Arial"/>
              </a:rPr>
              <a:t>roduce </a:t>
            </a:r>
            <a:r>
              <a:rPr lang="en-GB" sz="1800" b="0" i="0" u="none" strike="noStrike" cap="none" dirty="0">
                <a:solidFill>
                  <a:srgbClr val="FF0000"/>
                </a:solidFill>
                <a:latin typeface="Arial"/>
                <a:ea typeface="Arial"/>
                <a:cs typeface="Arial"/>
                <a:sym typeface="Arial"/>
              </a:rPr>
              <a:t>a process that allows enterprise architects to design with security in mind. </a:t>
            </a:r>
            <a:r>
              <a:rPr lang="en-GB" sz="1800" b="0" i="0" u="none" strike="noStrike" cap="none" dirty="0">
                <a:solidFill>
                  <a:schemeClr val="dk2"/>
                </a:solidFill>
                <a:latin typeface="Arial"/>
                <a:ea typeface="Arial"/>
                <a:cs typeface="Arial"/>
                <a:sym typeface="Arial"/>
              </a:rPr>
              <a:t>I aim to achieve this by:</a:t>
            </a:r>
          </a:p>
          <a:p>
            <a:pPr marL="0" marR="0" lvl="0" indent="0" algn="l" rtl="0">
              <a:lnSpc>
                <a:spcPct val="115000"/>
              </a:lnSpc>
              <a:spcBef>
                <a:spcPts val="1600"/>
              </a:spcBef>
              <a:spcAft>
                <a:spcPts val="0"/>
              </a:spcAft>
              <a:buClr>
                <a:schemeClr val="dk2"/>
              </a:buClr>
              <a:buSzPct val="25000"/>
              <a:buFont typeface="Arial"/>
              <a:buNone/>
            </a:pPr>
            <a:r>
              <a:rPr lang="en-GB" sz="1800" b="0" i="0" u="none" strike="noStrike" cap="none" dirty="0">
                <a:solidFill>
                  <a:srgbClr val="00B0F0"/>
                </a:solidFill>
                <a:latin typeface="Arial"/>
                <a:ea typeface="Arial"/>
                <a:cs typeface="Arial"/>
                <a:sym typeface="Arial"/>
              </a:rPr>
              <a:t>1) Threat modelling with the FGT to uncover latent threats and vulnerabilities in the design not already addressed by conventional security testing or the infrastructure. </a:t>
            </a:r>
          </a:p>
          <a:p>
            <a:pPr marL="0" marR="0" lvl="0" indent="0" algn="l" rtl="0">
              <a:lnSpc>
                <a:spcPct val="115000"/>
              </a:lnSpc>
              <a:spcBef>
                <a:spcPts val="1600"/>
              </a:spcBef>
              <a:spcAft>
                <a:spcPts val="0"/>
              </a:spcAft>
              <a:buClr>
                <a:schemeClr val="dk2"/>
              </a:buClr>
              <a:buSzPct val="25000"/>
              <a:buFont typeface="Arial"/>
              <a:buNone/>
            </a:pPr>
            <a:r>
              <a:rPr lang="en-GB" sz="1800" b="0" i="0" u="none" strike="noStrike" cap="none" dirty="0">
                <a:solidFill>
                  <a:schemeClr val="dk2"/>
                </a:solidFill>
                <a:latin typeface="Arial"/>
                <a:ea typeface="Arial"/>
                <a:cs typeface="Arial"/>
                <a:sym typeface="Arial"/>
              </a:rPr>
              <a:t>2) Research and compare and contrast various threat model alternatives and select the best one.</a:t>
            </a:r>
          </a:p>
          <a:p>
            <a:pPr marL="0" marR="0" lvl="0" indent="0" algn="l" rtl="0">
              <a:lnSpc>
                <a:spcPct val="115000"/>
              </a:lnSpc>
              <a:spcBef>
                <a:spcPts val="1600"/>
              </a:spcBef>
              <a:spcAft>
                <a:spcPts val="0"/>
              </a:spcAft>
              <a:buClr>
                <a:schemeClr val="dk2"/>
              </a:buClr>
              <a:buSzPct val="25000"/>
              <a:buFont typeface="Arial"/>
              <a:buNone/>
            </a:pPr>
            <a:r>
              <a:rPr lang="en-GB" sz="1800" b="0" i="0" u="none" strike="noStrike" cap="none" dirty="0">
                <a:solidFill>
                  <a:schemeClr val="dk2"/>
                </a:solidFill>
                <a:latin typeface="Arial"/>
                <a:ea typeface="Arial"/>
                <a:cs typeface="Arial"/>
                <a:sym typeface="Arial"/>
              </a:rPr>
              <a:t>3) If threat modelling is effective, find a way to fit it seamlessly into the already established solution architecture process.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0">
                                            <p:txEl>
                                              <p:pRg st="0" end="0"/>
                                            </p:txEl>
                                          </p:spTgt>
                                        </p:tgtEl>
                                        <p:attrNameLst>
                                          <p:attrName>style.visibility</p:attrName>
                                        </p:attrNameLst>
                                      </p:cBhvr>
                                      <p:to>
                                        <p:strVal val="visible"/>
                                      </p:to>
                                    </p:set>
                                    <p:animEffect transition="in" filter="fade">
                                      <p:cBhvr>
                                        <p:cTn id="7" dur="1000"/>
                                        <p:tgtEl>
                                          <p:spTgt spid="150">
                                            <p:txEl>
                                              <p:pRg st="0" end="0"/>
                                            </p:txEl>
                                          </p:spTgt>
                                        </p:tgtEl>
                                      </p:cBhvr>
                                    </p:animEffect>
                                    <p:anim calcmode="lin" valueType="num">
                                      <p:cBhvr>
                                        <p:cTn id="8" dur="1000" fill="hold"/>
                                        <p:tgtEl>
                                          <p:spTgt spid="15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0">
                                            <p:txEl>
                                              <p:pRg st="1" end="1"/>
                                            </p:txEl>
                                          </p:spTgt>
                                        </p:tgtEl>
                                        <p:attrNameLst>
                                          <p:attrName>style.visibility</p:attrName>
                                        </p:attrNameLst>
                                      </p:cBhvr>
                                      <p:to>
                                        <p:strVal val="visible"/>
                                      </p:to>
                                    </p:set>
                                    <p:animEffect transition="in" filter="fade">
                                      <p:cBhvr>
                                        <p:cTn id="14" dur="1000"/>
                                        <p:tgtEl>
                                          <p:spTgt spid="150">
                                            <p:txEl>
                                              <p:pRg st="1" end="1"/>
                                            </p:txEl>
                                          </p:spTgt>
                                        </p:tgtEl>
                                      </p:cBhvr>
                                    </p:animEffect>
                                    <p:anim calcmode="lin" valueType="num">
                                      <p:cBhvr>
                                        <p:cTn id="15" dur="1000" fill="hold"/>
                                        <p:tgtEl>
                                          <p:spTgt spid="15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5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0">
                                            <p:txEl>
                                              <p:pRg st="2" end="2"/>
                                            </p:txEl>
                                          </p:spTgt>
                                        </p:tgtEl>
                                        <p:attrNameLst>
                                          <p:attrName>style.visibility</p:attrName>
                                        </p:attrNameLst>
                                      </p:cBhvr>
                                      <p:to>
                                        <p:strVal val="visible"/>
                                      </p:to>
                                    </p:set>
                                    <p:animEffect transition="in" filter="fade">
                                      <p:cBhvr>
                                        <p:cTn id="21" dur="1000"/>
                                        <p:tgtEl>
                                          <p:spTgt spid="150">
                                            <p:txEl>
                                              <p:pRg st="2" end="2"/>
                                            </p:txEl>
                                          </p:spTgt>
                                        </p:tgtEl>
                                      </p:cBhvr>
                                    </p:animEffect>
                                    <p:anim calcmode="lin" valueType="num">
                                      <p:cBhvr>
                                        <p:cTn id="22" dur="1000" fill="hold"/>
                                        <p:tgtEl>
                                          <p:spTgt spid="15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5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0">
                                            <p:txEl>
                                              <p:pRg st="3" end="3"/>
                                            </p:txEl>
                                          </p:spTgt>
                                        </p:tgtEl>
                                        <p:attrNameLst>
                                          <p:attrName>style.visibility</p:attrName>
                                        </p:attrNameLst>
                                      </p:cBhvr>
                                      <p:to>
                                        <p:strVal val="visible"/>
                                      </p:to>
                                    </p:set>
                                    <p:animEffect transition="in" filter="fade">
                                      <p:cBhvr>
                                        <p:cTn id="28" dur="1000"/>
                                        <p:tgtEl>
                                          <p:spTgt spid="150">
                                            <p:txEl>
                                              <p:pRg st="3" end="3"/>
                                            </p:txEl>
                                          </p:spTgt>
                                        </p:tgtEl>
                                      </p:cBhvr>
                                    </p:animEffect>
                                    <p:anim calcmode="lin" valueType="num">
                                      <p:cBhvr>
                                        <p:cTn id="29" dur="1000" fill="hold"/>
                                        <p:tgtEl>
                                          <p:spTgt spid="15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50">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712" y="63078"/>
            <a:ext cx="8520599" cy="572699"/>
          </a:xfrm>
        </p:spPr>
        <p:txBody>
          <a:bodyPr anchor="ctr">
            <a:normAutofit fontScale="90000"/>
          </a:bodyPr>
          <a:lstStyle/>
          <a:p>
            <a:r>
              <a:rPr lang="en-US" dirty="0"/>
              <a:t>IDEAL THREAT MODEL</a:t>
            </a:r>
          </a:p>
        </p:txBody>
      </p:sp>
      <p:graphicFrame>
        <p:nvGraphicFramePr>
          <p:cNvPr id="4" name="Diagram 3"/>
          <p:cNvGraphicFramePr/>
          <p:nvPr>
            <p:extLst>
              <p:ext uri="{D42A27DB-BD31-4B8C-83A1-F6EECF244321}">
                <p14:modId xmlns:p14="http://schemas.microsoft.com/office/powerpoint/2010/main" val="4020523318"/>
              </p:ext>
            </p:extLst>
          </p:nvPr>
        </p:nvGraphicFramePr>
        <p:xfrm>
          <a:off x="311712" y="1152475"/>
          <a:ext cx="8520599" cy="341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Oval 5"/>
          <p:cNvSpPr/>
          <p:nvPr/>
        </p:nvSpPr>
        <p:spPr>
          <a:xfrm>
            <a:off x="3054833" y="897835"/>
            <a:ext cx="4408729" cy="4148197"/>
          </a:xfrm>
          <a:prstGeom prst="ellipse">
            <a:avLst/>
          </a:prstGeom>
          <a:solidFill>
            <a:srgbClr val="660066">
              <a:alpha val="40000"/>
            </a:srgbClr>
          </a:solidFill>
          <a:ln>
            <a:solidFill>
              <a:srgbClr val="660066"/>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p:txBody>
      </p:sp>
      <p:sp>
        <p:nvSpPr>
          <p:cNvPr id="3" name="TextBox 2"/>
          <p:cNvSpPr txBox="1"/>
          <p:nvPr/>
        </p:nvSpPr>
        <p:spPr>
          <a:xfrm>
            <a:off x="374400" y="4523156"/>
            <a:ext cx="2937600" cy="307777"/>
          </a:xfrm>
          <a:prstGeom prst="rect">
            <a:avLst/>
          </a:prstGeom>
          <a:noFill/>
        </p:spPr>
        <p:txBody>
          <a:bodyPr wrap="square" rtlCol="0">
            <a:spAutoFit/>
          </a:bodyPr>
          <a:lstStyle/>
          <a:p>
            <a:r>
              <a:rPr lang="en-NZ" dirty="0"/>
              <a:t>Universe of Security Vulnerabilities</a:t>
            </a:r>
          </a:p>
        </p:txBody>
      </p:sp>
    </p:spTree>
    <p:extLst>
      <p:ext uri="{BB962C8B-B14F-4D97-AF65-F5344CB8AC3E}">
        <p14:creationId xmlns:p14="http://schemas.microsoft.com/office/powerpoint/2010/main" val="2178873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296041" y="418716"/>
            <a:ext cx="8520599" cy="5726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ABSTRACT</a:t>
            </a:r>
          </a:p>
        </p:txBody>
      </p:sp>
      <p:sp>
        <p:nvSpPr>
          <p:cNvPr id="61" name="Shape 61"/>
          <p:cNvSpPr txBox="1">
            <a:spLocks noGrp="1"/>
          </p:cNvSpPr>
          <p:nvPr>
            <p:ph type="body" idx="1"/>
          </p:nvPr>
        </p:nvSpPr>
        <p:spPr>
          <a:xfrm>
            <a:off x="311712" y="1124908"/>
            <a:ext cx="8654683" cy="3443966"/>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r>
              <a:rPr lang="en-GB" sz="1200" b="0" i="0" u="none" strike="noStrike" cap="none" dirty="0">
                <a:solidFill>
                  <a:schemeClr val="dk2"/>
                </a:solidFill>
                <a:latin typeface="Arial"/>
                <a:ea typeface="Arial"/>
                <a:cs typeface="Arial"/>
                <a:sym typeface="Arial"/>
              </a:rPr>
              <a:t>This project aims to </a:t>
            </a:r>
            <a:r>
              <a:rPr lang="en-GB" sz="1200" i="0" u="none" strike="noStrike" cap="none" dirty="0">
                <a:solidFill>
                  <a:srgbClr val="FF0000"/>
                </a:solidFill>
                <a:latin typeface="Arial"/>
                <a:ea typeface="Arial"/>
                <a:cs typeface="Arial"/>
                <a:sym typeface="Arial"/>
              </a:rPr>
              <a:t>produce a process that </a:t>
            </a:r>
            <a:r>
              <a:rPr lang="en-GB" sz="1200" b="1" i="0" u="none" strike="noStrike" cap="none" dirty="0">
                <a:solidFill>
                  <a:srgbClr val="FF0000"/>
                </a:solidFill>
                <a:latin typeface="Arial"/>
                <a:ea typeface="Arial"/>
                <a:cs typeface="Arial"/>
                <a:sym typeface="Arial"/>
              </a:rPr>
              <a:t>allows enterprise architects to design with security in mind</a:t>
            </a:r>
            <a:r>
              <a:rPr lang="en-GB" sz="1200" b="1" i="0" u="none" strike="noStrike" cap="none" dirty="0">
                <a:solidFill>
                  <a:schemeClr val="dk2"/>
                </a:solidFill>
                <a:latin typeface="Arial"/>
                <a:ea typeface="Arial"/>
                <a:cs typeface="Arial"/>
                <a:sym typeface="Arial"/>
              </a:rPr>
              <a:t>.</a:t>
            </a:r>
            <a:r>
              <a:rPr lang="en-GB" sz="1200" i="0" u="none" strike="noStrike" cap="none" dirty="0">
                <a:solidFill>
                  <a:schemeClr val="dk2"/>
                </a:solidFill>
                <a:latin typeface="Arial"/>
                <a:ea typeface="Arial"/>
                <a:cs typeface="Arial"/>
                <a:sym typeface="Arial"/>
              </a:rPr>
              <a:t> </a:t>
            </a:r>
            <a:r>
              <a:rPr lang="en-GB" sz="1200" b="0" i="0" u="none" strike="noStrike" cap="none" dirty="0">
                <a:solidFill>
                  <a:schemeClr val="dk2"/>
                </a:solidFill>
                <a:latin typeface="Arial"/>
                <a:ea typeface="Arial"/>
                <a:cs typeface="Arial"/>
                <a:sym typeface="Arial"/>
              </a:rPr>
              <a:t>The motivation for the project is twofold. </a:t>
            </a:r>
          </a:p>
          <a:p>
            <a:pPr marL="171450" marR="0" lvl="0" indent="-171450" algn="l" rtl="0">
              <a:lnSpc>
                <a:spcPct val="115000"/>
              </a:lnSpc>
              <a:spcBef>
                <a:spcPts val="1600"/>
              </a:spcBef>
              <a:spcAft>
                <a:spcPts val="0"/>
              </a:spcAft>
              <a:buClr>
                <a:schemeClr val="dk2"/>
              </a:buClr>
              <a:buSzPct val="100000"/>
              <a:buFont typeface="Arial"/>
              <a:buChar char="•"/>
            </a:pPr>
            <a:r>
              <a:rPr lang="en-GB" sz="1200" b="0" i="0" u="none" strike="noStrike" cap="none" dirty="0">
                <a:solidFill>
                  <a:schemeClr val="dk2"/>
                </a:solidFill>
                <a:latin typeface="Arial"/>
                <a:ea typeface="Arial"/>
                <a:cs typeface="Arial"/>
                <a:sym typeface="Arial"/>
              </a:rPr>
              <a:t>1) Allows security teams and architects to gain insight into the latent threats and vulnerabilities present in an architecture design via </a:t>
            </a:r>
            <a:r>
              <a:rPr lang="en-GB" sz="1200" b="1" i="0" u="none" strike="noStrike" cap="none" dirty="0">
                <a:solidFill>
                  <a:schemeClr val="dk2"/>
                </a:solidFill>
                <a:latin typeface="Arial"/>
                <a:ea typeface="Arial"/>
                <a:cs typeface="Arial"/>
                <a:sym typeface="Arial"/>
              </a:rPr>
              <a:t>threat modelling</a:t>
            </a:r>
          </a:p>
          <a:p>
            <a:pPr marL="171450" marR="0" lvl="0" indent="-171450" algn="l" rtl="0">
              <a:lnSpc>
                <a:spcPct val="115000"/>
              </a:lnSpc>
              <a:spcBef>
                <a:spcPts val="1600"/>
              </a:spcBef>
              <a:spcAft>
                <a:spcPts val="0"/>
              </a:spcAft>
              <a:buClr>
                <a:schemeClr val="dk2"/>
              </a:buClr>
              <a:buSzPct val="100000"/>
              <a:buFont typeface="Arial"/>
              <a:buChar char="•"/>
            </a:pPr>
            <a:r>
              <a:rPr lang="en-GB" sz="1200" b="0" i="0" u="none" strike="noStrike" cap="none" dirty="0">
                <a:solidFill>
                  <a:schemeClr val="dk2"/>
                </a:solidFill>
                <a:latin typeface="Arial"/>
                <a:ea typeface="Arial"/>
                <a:cs typeface="Arial"/>
                <a:sym typeface="Arial"/>
              </a:rPr>
              <a:t>2) Improves the architectural process. The use of threat modelling early in the design stages allows vulnerabilities to be addressed early on and enables amendments to the design where necessary.</a:t>
            </a:r>
          </a:p>
          <a:p>
            <a:pPr marL="0" marR="0" lvl="0" indent="0" algn="l" rtl="0">
              <a:lnSpc>
                <a:spcPct val="115000"/>
              </a:lnSpc>
              <a:spcBef>
                <a:spcPts val="1600"/>
              </a:spcBef>
              <a:spcAft>
                <a:spcPts val="0"/>
              </a:spcAft>
              <a:buClr>
                <a:schemeClr val="dk2"/>
              </a:buClr>
              <a:buSzPct val="25000"/>
              <a:buFont typeface="Arial"/>
              <a:buNone/>
            </a:pPr>
            <a:r>
              <a:rPr lang="en-GB" sz="1200" b="0" i="0" u="none" strike="noStrike" cap="none" dirty="0">
                <a:solidFill>
                  <a:schemeClr val="dk2"/>
                </a:solidFill>
                <a:latin typeface="Arial"/>
                <a:ea typeface="Arial"/>
                <a:cs typeface="Arial"/>
                <a:sym typeface="Arial"/>
              </a:rPr>
              <a:t>Why is it important to address vulnerabilities in the early stages of a design process?</a:t>
            </a:r>
          </a:p>
          <a:p>
            <a:pPr marL="0" marR="0" lvl="0" indent="0" algn="l" rtl="0">
              <a:lnSpc>
                <a:spcPct val="115000"/>
              </a:lnSpc>
              <a:spcBef>
                <a:spcPts val="1600"/>
              </a:spcBef>
              <a:spcAft>
                <a:spcPts val="0"/>
              </a:spcAft>
              <a:buClr>
                <a:schemeClr val="dk2"/>
              </a:buClr>
              <a:buSzPct val="25000"/>
              <a:buFont typeface="Arial"/>
              <a:buNone/>
            </a:pPr>
            <a:r>
              <a:rPr lang="en-GB" sz="1200" b="0" i="0" u="none" strike="noStrike" cap="none" dirty="0">
                <a:solidFill>
                  <a:schemeClr val="dk2"/>
                </a:solidFill>
                <a:latin typeface="Arial"/>
                <a:ea typeface="Arial"/>
                <a:cs typeface="Arial"/>
                <a:sym typeface="Arial"/>
              </a:rPr>
              <a:t>Answer: The consequences of faults in designs found after deployment are inherently difficult and expensive to fix.</a:t>
            </a:r>
          </a:p>
          <a:p>
            <a:pPr marL="0" marR="0" lvl="0" indent="0" algn="l" rtl="0">
              <a:lnSpc>
                <a:spcPct val="115000"/>
              </a:lnSpc>
              <a:spcBef>
                <a:spcPts val="1600"/>
              </a:spcBef>
              <a:spcAft>
                <a:spcPts val="0"/>
              </a:spcAft>
              <a:buClr>
                <a:schemeClr val="dk2"/>
              </a:buClr>
              <a:buSzPct val="25000"/>
              <a:buFont typeface="Arial"/>
              <a:buNone/>
            </a:pPr>
            <a:r>
              <a:rPr lang="en-GB" sz="1200" b="0" i="0" u="none" strike="noStrike" cap="none" dirty="0">
                <a:solidFill>
                  <a:schemeClr val="dk2"/>
                </a:solidFill>
                <a:latin typeface="Arial"/>
                <a:ea typeface="Arial"/>
                <a:cs typeface="Arial"/>
                <a:sym typeface="Arial"/>
              </a:rPr>
              <a:t>- I will be using a solution architecture called the "Final Grading Tool"(FGT) as a case study where threat modelling is used to understand the threats to this system.</a:t>
            </a:r>
          </a:p>
          <a:p>
            <a:pPr marL="0" marR="0" lvl="0" indent="0" algn="l" rtl="0">
              <a:lnSpc>
                <a:spcPct val="115000"/>
              </a:lnSpc>
              <a:spcBef>
                <a:spcPts val="1600"/>
              </a:spcBef>
              <a:spcAft>
                <a:spcPts val="0"/>
              </a:spcAft>
              <a:buClr>
                <a:schemeClr val="dk2"/>
              </a:buClr>
              <a:buSzPct val="25000"/>
              <a:buFont typeface="Arial"/>
              <a:buNone/>
            </a:pPr>
            <a:r>
              <a:rPr lang="en-GB" sz="1200" b="0" i="0" u="none" strike="noStrike" cap="none" dirty="0">
                <a:solidFill>
                  <a:schemeClr val="dk2"/>
                </a:solidFill>
                <a:latin typeface="Arial"/>
                <a:ea typeface="Arial"/>
                <a:cs typeface="Arial"/>
                <a:sym typeface="Arial"/>
              </a:rPr>
              <a:t>-Threat modelling will analyse the FGT. Weaknesses an attacker might exploit in the architecture will be enumerated and filed. </a:t>
            </a:r>
            <a:r>
              <a:rPr lang="en-GB" sz="1200" b="1" i="0" u="none" strike="noStrike" cap="none" dirty="0">
                <a:solidFill>
                  <a:schemeClr val="dk2"/>
                </a:solidFill>
                <a:latin typeface="Arial"/>
                <a:ea typeface="Arial"/>
                <a:cs typeface="Arial"/>
                <a:sym typeface="Arial"/>
              </a:rPr>
              <a:t>The results of this case study can be applied generally to future architectural design processes.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animEffect transition="in" filter="fade">
                                      <p:cBhvr>
                                        <p:cTn id="7" dur="1000"/>
                                        <p:tgtEl>
                                          <p:spTgt spid="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
                                            <p:txEl>
                                              <p:pRg st="1" end="1"/>
                                            </p:txEl>
                                          </p:spTgt>
                                        </p:tgtEl>
                                        <p:attrNameLst>
                                          <p:attrName>style.visibility</p:attrName>
                                        </p:attrNameLst>
                                      </p:cBhvr>
                                      <p:to>
                                        <p:strVal val="visible"/>
                                      </p:to>
                                    </p:set>
                                    <p:animEffect transition="in" filter="fade">
                                      <p:cBhvr>
                                        <p:cTn id="12" dur="1000"/>
                                        <p:tgtEl>
                                          <p:spTgt spid="6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
                                            <p:txEl>
                                              <p:pRg st="2" end="2"/>
                                            </p:txEl>
                                          </p:spTgt>
                                        </p:tgtEl>
                                        <p:attrNameLst>
                                          <p:attrName>style.visibility</p:attrName>
                                        </p:attrNameLst>
                                      </p:cBhvr>
                                      <p:to>
                                        <p:strVal val="visible"/>
                                      </p:to>
                                    </p:set>
                                    <p:animEffect transition="in" filter="fade">
                                      <p:cBhvr>
                                        <p:cTn id="17" dur="1000"/>
                                        <p:tgtEl>
                                          <p:spTgt spid="6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
                                            <p:txEl>
                                              <p:pRg st="3" end="3"/>
                                            </p:txEl>
                                          </p:spTgt>
                                        </p:tgtEl>
                                        <p:attrNameLst>
                                          <p:attrName>style.visibility</p:attrName>
                                        </p:attrNameLst>
                                      </p:cBhvr>
                                      <p:to>
                                        <p:strVal val="visible"/>
                                      </p:to>
                                    </p:set>
                                    <p:animEffect transition="in" filter="fade">
                                      <p:cBhvr>
                                        <p:cTn id="22" dur="1000"/>
                                        <p:tgtEl>
                                          <p:spTgt spid="6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
                                            <p:txEl>
                                              <p:pRg st="4" end="4"/>
                                            </p:txEl>
                                          </p:spTgt>
                                        </p:tgtEl>
                                        <p:attrNameLst>
                                          <p:attrName>style.visibility</p:attrName>
                                        </p:attrNameLst>
                                      </p:cBhvr>
                                      <p:to>
                                        <p:strVal val="visible"/>
                                      </p:to>
                                    </p:set>
                                    <p:animEffect transition="in" filter="fade">
                                      <p:cBhvr>
                                        <p:cTn id="27" dur="1000"/>
                                        <p:tgtEl>
                                          <p:spTgt spid="6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1">
                                            <p:txEl>
                                              <p:pRg st="5" end="5"/>
                                            </p:txEl>
                                          </p:spTgt>
                                        </p:tgtEl>
                                        <p:attrNameLst>
                                          <p:attrName>style.visibility</p:attrName>
                                        </p:attrNameLst>
                                      </p:cBhvr>
                                      <p:to>
                                        <p:strVal val="visible"/>
                                      </p:to>
                                    </p:set>
                                    <p:animEffect transition="in" filter="fade">
                                      <p:cBhvr>
                                        <p:cTn id="32" dur="1000"/>
                                        <p:tgtEl>
                                          <p:spTgt spid="6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1">
                                            <p:txEl>
                                              <p:pRg st="6" end="6"/>
                                            </p:txEl>
                                          </p:spTgt>
                                        </p:tgtEl>
                                        <p:attrNameLst>
                                          <p:attrName>style.visibility</p:attrName>
                                        </p:attrNameLst>
                                      </p:cBhvr>
                                      <p:to>
                                        <p:strVal val="visible"/>
                                      </p:to>
                                    </p:set>
                                    <p:animEffect transition="in" filter="fade">
                                      <p:cBhvr>
                                        <p:cTn id="37" dur="1000"/>
                                        <p:tgtEl>
                                          <p:spTgt spid="6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IDEAL THREAT MODEL</a:t>
            </a:r>
          </a:p>
        </p:txBody>
      </p:sp>
      <p:sp>
        <p:nvSpPr>
          <p:cNvPr id="3" name="Text Placeholder 2"/>
          <p:cNvSpPr>
            <a:spLocks noGrp="1"/>
          </p:cNvSpPr>
          <p:nvPr>
            <p:ph type="body" idx="1"/>
          </p:nvPr>
        </p:nvSpPr>
        <p:spPr>
          <a:xfrm>
            <a:off x="311712" y="1152476"/>
            <a:ext cx="8520599" cy="3796077"/>
          </a:xfrm>
        </p:spPr>
        <p:txBody>
          <a:bodyPr>
            <a:normAutofit lnSpcReduction="10000"/>
          </a:bodyPr>
          <a:lstStyle/>
          <a:p>
            <a:pPr marL="285750" indent="-285750">
              <a:buFont typeface="Arial"/>
              <a:buChar char="•"/>
            </a:pPr>
            <a:r>
              <a:rPr lang="en-US" dirty="0"/>
              <a:t>A Threat Model does not introduce non-existent vulnerabilities</a:t>
            </a:r>
          </a:p>
          <a:p>
            <a:pPr marL="285750" indent="-285750">
              <a:buFont typeface="Arial"/>
              <a:buChar char="•"/>
            </a:pPr>
            <a:r>
              <a:rPr lang="en-US" dirty="0"/>
              <a:t>An efficient infrastructure does not provide protection against non-existent vulnerabilities</a:t>
            </a:r>
          </a:p>
          <a:p>
            <a:pPr marL="285750" indent="-285750">
              <a:buFont typeface="Arial"/>
              <a:buChar char="•"/>
            </a:pPr>
            <a:r>
              <a:rPr lang="en-US" dirty="0"/>
              <a:t>Threat model requirements</a:t>
            </a:r>
          </a:p>
          <a:p>
            <a:pPr marL="342900" indent="-342900">
              <a:buFont typeface="+mj-lt"/>
              <a:buAutoNum type="arabicPeriod"/>
            </a:pPr>
            <a:r>
              <a:rPr lang="en-US" dirty="0"/>
              <a:t>All identified threats are real</a:t>
            </a:r>
          </a:p>
          <a:p>
            <a:pPr marL="342900" indent="-342900">
              <a:buFont typeface="+mj-lt"/>
              <a:buAutoNum type="arabicPeriod"/>
            </a:pPr>
            <a:r>
              <a:rPr lang="en-US" dirty="0"/>
              <a:t>A threat model improves on security testing</a:t>
            </a:r>
          </a:p>
          <a:p>
            <a:pPr marL="342900" indent="-342900">
              <a:buFont typeface="+mj-lt"/>
              <a:buAutoNum type="arabicPeriod"/>
            </a:pPr>
            <a:r>
              <a:rPr lang="en-US" dirty="0"/>
              <a:t>A strong threat model identifies security vulnerabilities not tested and not covered by the infrastructure</a:t>
            </a:r>
          </a:p>
          <a:p>
            <a:endParaRPr lang="en-US" dirty="0"/>
          </a:p>
        </p:txBody>
      </p:sp>
    </p:spTree>
    <p:extLst>
      <p:ext uri="{BB962C8B-B14F-4D97-AF65-F5344CB8AC3E}">
        <p14:creationId xmlns:p14="http://schemas.microsoft.com/office/powerpoint/2010/main" val="111544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RESULT:</a:t>
            </a:r>
          </a:p>
        </p:txBody>
      </p:sp>
      <p:sp>
        <p:nvSpPr>
          <p:cNvPr id="3" name="Text Placeholder 2"/>
          <p:cNvSpPr>
            <a:spLocks noGrp="1"/>
          </p:cNvSpPr>
          <p:nvPr>
            <p:ph type="body" idx="1"/>
          </p:nvPr>
        </p:nvSpPr>
        <p:spPr/>
        <p:txBody>
          <a:bodyPr>
            <a:normAutofit lnSpcReduction="10000"/>
          </a:bodyPr>
          <a:lstStyle/>
          <a:p>
            <a:pPr marL="285750" indent="-285750">
              <a:buFont typeface="Arial"/>
              <a:buChar char="•"/>
            </a:pPr>
            <a:r>
              <a:rPr lang="en-US" dirty="0"/>
              <a:t>Used multiple cuts of the model beginning with a very low level high detail model. 78 threats in total found but getting non-existent threats. </a:t>
            </a:r>
          </a:p>
          <a:p>
            <a:pPr marL="285750" indent="-285750">
              <a:buFont typeface="Arial"/>
              <a:buChar char="•"/>
            </a:pPr>
            <a:r>
              <a:rPr lang="en-US" dirty="0"/>
              <a:t>Iteratively abstract pieces of model to try and make non-existent threats disappear with limited success. 8 cuts in total. </a:t>
            </a:r>
            <a:r>
              <a:rPr lang="en-US" dirty="0">
                <a:solidFill>
                  <a:srgbClr val="FF0000"/>
                </a:solidFill>
              </a:rPr>
              <a:t>Possible quirk of Microsoft TM tool is it retains old threats in memory.</a:t>
            </a:r>
          </a:p>
          <a:p>
            <a:pPr marL="285750" indent="-285750">
              <a:buFont typeface="Arial"/>
              <a:buChar char="•"/>
            </a:pPr>
            <a:r>
              <a:rPr lang="en-US" dirty="0"/>
              <a:t>Security team oversees 1</a:t>
            </a:r>
            <a:r>
              <a:rPr lang="en-US" baseline="30000" dirty="0"/>
              <a:t>st</a:t>
            </a:r>
            <a:r>
              <a:rPr lang="en-US" dirty="0"/>
              <a:t> cut and we find two possible vulnerabilities not solved by infrastructure or picked up by conventional security.</a:t>
            </a:r>
          </a:p>
          <a:p>
            <a:pPr marL="285750" indent="-285750">
              <a:buFont typeface="Arial"/>
              <a:buChar char="•"/>
            </a:pPr>
            <a:r>
              <a:rPr lang="en-US" dirty="0">
                <a:solidFill>
                  <a:srgbClr val="FF0000"/>
                </a:solidFill>
              </a:rPr>
              <a:t>Conclusion: </a:t>
            </a:r>
            <a:r>
              <a:rPr lang="en-US" dirty="0"/>
              <a:t>Threat modeling will enable predictable threats to be picked up in design- (Quickly show 1</a:t>
            </a:r>
            <a:r>
              <a:rPr lang="en-US" baseline="30000" dirty="0"/>
              <a:t>st</a:t>
            </a:r>
            <a:r>
              <a:rPr lang="en-US" dirty="0"/>
              <a:t> cut of threat model and report). </a:t>
            </a:r>
          </a:p>
        </p:txBody>
      </p:sp>
    </p:spTree>
    <p:extLst>
      <p:ext uri="{BB962C8B-B14F-4D97-AF65-F5344CB8AC3E}">
        <p14:creationId xmlns:p14="http://schemas.microsoft.com/office/powerpoint/2010/main" val="1813787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Microsoft TM Limitations</a:t>
            </a:r>
          </a:p>
        </p:txBody>
      </p:sp>
      <p:sp>
        <p:nvSpPr>
          <p:cNvPr id="3" name="Text Placeholder 2"/>
          <p:cNvSpPr>
            <a:spLocks noGrp="1"/>
          </p:cNvSpPr>
          <p:nvPr>
            <p:ph type="body" idx="1"/>
          </p:nvPr>
        </p:nvSpPr>
        <p:spPr/>
        <p:txBody>
          <a:bodyPr/>
          <a:lstStyle/>
          <a:p>
            <a:pPr marL="285750" indent="-285750">
              <a:buFont typeface="Arial"/>
              <a:buChar char="•"/>
            </a:pPr>
            <a:r>
              <a:rPr lang="en-US" dirty="0"/>
              <a:t>Great for assessing predictable threats but will not find threats that come out of “left field” (Nick Malik) Unpredictable threats.</a:t>
            </a:r>
          </a:p>
          <a:p>
            <a:pPr marL="285750" indent="-285750">
              <a:buFont typeface="Arial"/>
              <a:buChar char="•"/>
            </a:pPr>
            <a:r>
              <a:rPr lang="en-US" dirty="0"/>
              <a:t>Process is tedious, frustrating and quite difficult if have no access to exact details of physical implementation (low level design). </a:t>
            </a:r>
          </a:p>
          <a:p>
            <a:pPr marL="285750" indent="-285750">
              <a:buFont typeface="Arial"/>
              <a:buChar char="•"/>
            </a:pPr>
            <a:r>
              <a:rPr lang="en-US" dirty="0"/>
              <a:t>This is typical in big organizations where such information is highly compartmentalized (no-one has the whole picture) , especially when there is no “business need” for it to be commonly shared knowledge (unlike the high level designs).</a:t>
            </a:r>
          </a:p>
          <a:p>
            <a:pPr marL="285750" indent="-285750">
              <a:buFont typeface="Arial"/>
              <a:buChar char="•"/>
            </a:pPr>
            <a:endParaRPr lang="en-US" dirty="0"/>
          </a:p>
        </p:txBody>
      </p:sp>
    </p:spTree>
    <p:extLst>
      <p:ext uri="{BB962C8B-B14F-4D97-AF65-F5344CB8AC3E}">
        <p14:creationId xmlns:p14="http://schemas.microsoft.com/office/powerpoint/2010/main" val="2856296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End Goal of Project: 2</a:t>
            </a:r>
            <a:r>
              <a:rPr lang="en-US" baseline="30000" dirty="0"/>
              <a:t>nd</a:t>
            </a:r>
            <a:r>
              <a:rPr lang="en-US" dirty="0"/>
              <a:t> Objective</a:t>
            </a:r>
          </a:p>
        </p:txBody>
      </p:sp>
      <p:sp>
        <p:nvSpPr>
          <p:cNvPr id="3" name="Text Placeholder 2"/>
          <p:cNvSpPr>
            <a:spLocks noGrp="1"/>
          </p:cNvSpPr>
          <p:nvPr>
            <p:ph type="body" idx="1"/>
          </p:nvPr>
        </p:nvSpPr>
        <p:spPr/>
        <p:txBody>
          <a:bodyPr>
            <a:normAutofit lnSpcReduction="10000"/>
          </a:bodyPr>
          <a:lstStyle/>
          <a:p>
            <a:pPr marL="285750" lvl="0" indent="-285750">
              <a:spcAft>
                <a:spcPts val="0"/>
              </a:spcAft>
              <a:buSzPct val="100000"/>
              <a:buFont typeface="Arial"/>
              <a:buChar char="-"/>
            </a:pPr>
            <a:r>
              <a:rPr lang="en-GB" dirty="0"/>
              <a:t>produce a process that allows enterprise architects to design with security in mind. I aim to achieve this by:</a:t>
            </a:r>
          </a:p>
          <a:p>
            <a:pPr lvl="0">
              <a:spcBef>
                <a:spcPts val="1600"/>
              </a:spcBef>
              <a:spcAft>
                <a:spcPts val="0"/>
              </a:spcAft>
              <a:buSzPct val="25000"/>
            </a:pPr>
            <a:r>
              <a:rPr lang="en-GB" dirty="0">
                <a:solidFill>
                  <a:srgbClr val="00B0F0"/>
                </a:solidFill>
              </a:rPr>
              <a:t>1) Threat modelling with the FGT to uncover latent threats and vulnerabilities in the design not already addressed by conventional security testing or the infrastructure. </a:t>
            </a:r>
          </a:p>
          <a:p>
            <a:pPr lvl="0">
              <a:spcBef>
                <a:spcPts val="1600"/>
              </a:spcBef>
              <a:spcAft>
                <a:spcPts val="0"/>
              </a:spcAft>
              <a:buSzPct val="25000"/>
            </a:pPr>
            <a:r>
              <a:rPr lang="en-GB" dirty="0">
                <a:solidFill>
                  <a:srgbClr val="FF0000"/>
                </a:solidFill>
              </a:rPr>
              <a:t>2) Research and compare and contrast various threat model alternatives and select the best one.</a:t>
            </a:r>
          </a:p>
          <a:p>
            <a:pPr lvl="0">
              <a:spcBef>
                <a:spcPts val="1600"/>
              </a:spcBef>
              <a:spcAft>
                <a:spcPts val="0"/>
              </a:spcAft>
              <a:buSzPct val="25000"/>
            </a:pPr>
            <a:r>
              <a:rPr lang="en-GB" dirty="0"/>
              <a:t>3) If threat modelling is effective, find a way to fit it seamlessly into the already established solution architecture process.</a:t>
            </a:r>
          </a:p>
          <a:p>
            <a:endParaRPr lang="en-US" dirty="0"/>
          </a:p>
        </p:txBody>
      </p:sp>
    </p:spTree>
    <p:extLst>
      <p:ext uri="{BB962C8B-B14F-4D97-AF65-F5344CB8AC3E}">
        <p14:creationId xmlns:p14="http://schemas.microsoft.com/office/powerpoint/2010/main" val="3543774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SeaSponge</a:t>
            </a:r>
            <a:r>
              <a:rPr lang="en-US" dirty="0"/>
              <a:t>- Alternative TM Tool</a:t>
            </a:r>
          </a:p>
        </p:txBody>
      </p:sp>
      <p:sp>
        <p:nvSpPr>
          <p:cNvPr id="3" name="Text Placeholder 2"/>
          <p:cNvSpPr>
            <a:spLocks noGrp="1"/>
          </p:cNvSpPr>
          <p:nvPr>
            <p:ph type="body" idx="1"/>
          </p:nvPr>
        </p:nvSpPr>
        <p:spPr>
          <a:xfrm>
            <a:off x="311712" y="1152474"/>
            <a:ext cx="8520599" cy="3624983"/>
          </a:xfrm>
        </p:spPr>
        <p:txBody>
          <a:bodyPr/>
          <a:lstStyle/>
          <a:p>
            <a:r>
              <a:rPr lang="en-US" b="1" i="1" dirty="0">
                <a:solidFill>
                  <a:srgbClr val="FF0000"/>
                </a:solidFill>
              </a:rPr>
              <a:t>Advantages over Microsoft Tool:</a:t>
            </a:r>
          </a:p>
          <a:p>
            <a:pPr marL="285750" indent="-285750">
              <a:buFontTx/>
              <a:buChar char="-"/>
            </a:pPr>
            <a:r>
              <a:rPr lang="en-US" dirty="0"/>
              <a:t>Platform independent &amp; Free</a:t>
            </a:r>
          </a:p>
          <a:p>
            <a:pPr marL="285750" indent="-285750">
              <a:buFontTx/>
              <a:buChar char="-"/>
            </a:pPr>
            <a:r>
              <a:rPr lang="en-US" dirty="0"/>
              <a:t>Open Source</a:t>
            </a:r>
          </a:p>
          <a:p>
            <a:pPr marL="285750" indent="-285750">
              <a:buFontTx/>
              <a:buChar char="-"/>
            </a:pPr>
            <a:r>
              <a:rPr lang="en-US" dirty="0"/>
              <a:t>Generic connections applicable to any system (Not just Microsoft).</a:t>
            </a:r>
          </a:p>
          <a:p>
            <a:pPr marL="285750" indent="-285750">
              <a:buFontTx/>
              <a:buChar char="-"/>
            </a:pPr>
            <a:r>
              <a:rPr lang="en-US" b="1" i="1" dirty="0">
                <a:solidFill>
                  <a:srgbClr val="FF0000"/>
                </a:solidFill>
              </a:rPr>
              <a:t>Disadvantages:</a:t>
            </a:r>
          </a:p>
          <a:p>
            <a:pPr marL="285750" indent="-285750">
              <a:buFontTx/>
              <a:buChar char="-"/>
            </a:pPr>
            <a:r>
              <a:rPr lang="en-US" dirty="0"/>
              <a:t>User must generate own threats</a:t>
            </a:r>
          </a:p>
          <a:p>
            <a:pPr marL="285750" indent="-285750">
              <a:buFontTx/>
              <a:buChar char="-"/>
            </a:pPr>
            <a:r>
              <a:rPr lang="en-US" dirty="0"/>
              <a:t>Hence requires security knowledge to use effectively</a:t>
            </a:r>
          </a:p>
        </p:txBody>
      </p:sp>
    </p:spTree>
    <p:extLst>
      <p:ext uri="{BB962C8B-B14F-4D97-AF65-F5344CB8AC3E}">
        <p14:creationId xmlns:p14="http://schemas.microsoft.com/office/powerpoint/2010/main" val="258433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anim calcmode="lin" valueType="num">
                                      <p:cBhvr>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arn(inVertical)">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12" y="210583"/>
            <a:ext cx="8520599" cy="552763"/>
          </a:xfrm>
        </p:spPr>
        <p:txBody>
          <a:bodyPr>
            <a:normAutofit fontScale="90000"/>
          </a:bodyPr>
          <a:lstStyle/>
          <a:p>
            <a:r>
              <a:rPr lang="en-US" dirty="0" err="1">
                <a:solidFill>
                  <a:srgbClr val="FF0000"/>
                </a:solidFill>
              </a:rPr>
              <a:t>SeaSponge</a:t>
            </a:r>
            <a:r>
              <a:rPr lang="en-US" dirty="0">
                <a:solidFill>
                  <a:srgbClr val="FF0000"/>
                </a:solidFill>
              </a:rPr>
              <a:t> Diagram</a:t>
            </a:r>
          </a:p>
        </p:txBody>
      </p:sp>
      <p:sp>
        <p:nvSpPr>
          <p:cNvPr id="3" name="Text Placeholder 2"/>
          <p:cNvSpPr>
            <a:spLocks noGrp="1"/>
          </p:cNvSpPr>
          <p:nvPr>
            <p:ph type="body" idx="1"/>
          </p:nvPr>
        </p:nvSpPr>
        <p:spPr/>
        <p:txBody>
          <a:bodyPr/>
          <a:lstStyle/>
          <a:p>
            <a:endParaRPr lang="en-US" dirty="0"/>
          </a:p>
        </p:txBody>
      </p:sp>
      <p:pic>
        <p:nvPicPr>
          <p:cNvPr id="4" name="Picture 3" descr="Screen Shot 2016-10-20 at 8.31.59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4957"/>
            <a:ext cx="9144000" cy="4185211"/>
          </a:xfrm>
          <a:prstGeom prst="rect">
            <a:avLst/>
          </a:prstGeom>
        </p:spPr>
      </p:pic>
    </p:spTree>
    <p:extLst>
      <p:ext uri="{BB962C8B-B14F-4D97-AF65-F5344CB8AC3E}">
        <p14:creationId xmlns:p14="http://schemas.microsoft.com/office/powerpoint/2010/main" val="36313895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12" y="171096"/>
            <a:ext cx="8520599" cy="723856"/>
          </a:xfrm>
        </p:spPr>
        <p:txBody>
          <a:bodyPr/>
          <a:lstStyle/>
          <a:p>
            <a:r>
              <a:rPr lang="en-US" dirty="0"/>
              <a:t>3</a:t>
            </a:r>
            <a:r>
              <a:rPr lang="en-US" baseline="30000" dirty="0"/>
              <a:t>rd</a:t>
            </a:r>
            <a:r>
              <a:rPr lang="en-US" dirty="0"/>
              <a:t> party “Threat </a:t>
            </a:r>
            <a:r>
              <a:rPr lang="en-US" dirty="0" err="1"/>
              <a:t>Modeller</a:t>
            </a:r>
            <a:r>
              <a:rPr lang="en-US" dirty="0"/>
              <a:t>” Service</a:t>
            </a:r>
          </a:p>
        </p:txBody>
      </p:sp>
      <p:sp>
        <p:nvSpPr>
          <p:cNvPr id="3" name="Text Placeholder 2"/>
          <p:cNvSpPr>
            <a:spLocks noGrp="1"/>
          </p:cNvSpPr>
          <p:nvPr>
            <p:ph type="body" idx="1"/>
          </p:nvPr>
        </p:nvSpPr>
        <p:spPr>
          <a:xfrm>
            <a:off x="311712" y="894952"/>
            <a:ext cx="8520599" cy="4191792"/>
          </a:xfrm>
        </p:spPr>
        <p:txBody>
          <a:bodyPr>
            <a:normAutofit lnSpcReduction="10000"/>
          </a:bodyPr>
          <a:lstStyle/>
          <a:p>
            <a:r>
              <a:rPr lang="en-US" dirty="0">
                <a:hlinkClick r:id="rId2"/>
              </a:rPr>
              <a:t>http://threatmodeler.com</a:t>
            </a:r>
            <a:endParaRPr lang="en-US" dirty="0"/>
          </a:p>
          <a:p>
            <a:r>
              <a:rPr lang="en-US" b="1" i="1" dirty="0">
                <a:solidFill>
                  <a:srgbClr val="FF0000"/>
                </a:solidFill>
              </a:rPr>
              <a:t>Advantages over Microsoft tool:</a:t>
            </a:r>
          </a:p>
          <a:p>
            <a:r>
              <a:rPr lang="en-US" dirty="0"/>
              <a:t>-Service promises quantifiable improvement in security, high scalability</a:t>
            </a:r>
          </a:p>
          <a:p>
            <a:pPr marL="285750" indent="-285750">
              <a:buFont typeface="Arial"/>
              <a:buChar char="•"/>
            </a:pPr>
            <a:r>
              <a:rPr lang="en-US" dirty="0"/>
              <a:t>Up to 75% increased security</a:t>
            </a:r>
          </a:p>
          <a:p>
            <a:pPr marL="285750" indent="-285750">
              <a:buFont typeface="Arial"/>
              <a:buChar char="•"/>
            </a:pPr>
            <a:r>
              <a:rPr lang="en-US" dirty="0"/>
              <a:t>Reduces costs of fixing vulnerabilities by 70%</a:t>
            </a:r>
          </a:p>
          <a:p>
            <a:pPr marL="285750" indent="-285750">
              <a:buFont typeface="Arial"/>
              <a:buChar char="•"/>
            </a:pPr>
            <a:r>
              <a:rPr lang="en-US" b="1" i="1" dirty="0">
                <a:solidFill>
                  <a:srgbClr val="FF0000"/>
                </a:solidFill>
              </a:rPr>
              <a:t>Disadvantages:</a:t>
            </a:r>
          </a:p>
          <a:p>
            <a:pPr marL="285750" indent="-285750">
              <a:buFont typeface="Arial"/>
              <a:buChar char="•"/>
            </a:pPr>
            <a:r>
              <a:rPr lang="en-US" dirty="0"/>
              <a:t>Not sure how they quantify these figures- Just Marketing?</a:t>
            </a:r>
          </a:p>
          <a:p>
            <a:pPr marL="285750" indent="-285750">
              <a:buFont typeface="Arial"/>
              <a:buChar char="•"/>
            </a:pPr>
            <a:r>
              <a:rPr lang="en-US" dirty="0"/>
              <a:t>Paid Third Party Service</a:t>
            </a:r>
          </a:p>
          <a:p>
            <a:pPr marL="285750" indent="-285750">
              <a:buFont typeface="Arial"/>
              <a:buChar char="•"/>
            </a:pPr>
            <a:endParaRPr lang="en-US" dirty="0"/>
          </a:p>
          <a:p>
            <a:pPr marL="285750" indent="-285750">
              <a:buFont typeface="Arial"/>
              <a:buChar char="•"/>
            </a:pPr>
            <a:endParaRPr lang="en-US" dirty="0"/>
          </a:p>
          <a:p>
            <a:endParaRPr lang="en-US" dirty="0"/>
          </a:p>
        </p:txBody>
      </p:sp>
    </p:spTree>
    <p:extLst>
      <p:ext uri="{BB962C8B-B14F-4D97-AF65-F5344CB8AC3E}">
        <p14:creationId xmlns:p14="http://schemas.microsoft.com/office/powerpoint/2010/main" val="2839672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 calcmode="lin" valueType="num">
                                      <p:cBhvr additive="base">
                                        <p:cTn id="2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DREAD (Alternative to STRIDE </a:t>
            </a:r>
            <a:r>
              <a:rPr lang="en-US" dirty="0" err="1">
                <a:solidFill>
                  <a:srgbClr val="FF0000"/>
                </a:solidFill>
              </a:rPr>
              <a:t>catergorization</a:t>
            </a:r>
            <a:r>
              <a:rPr lang="en-US" dirty="0">
                <a:solidFill>
                  <a:srgbClr val="FF0000"/>
                </a:solidFill>
              </a:rPr>
              <a:t>)</a:t>
            </a:r>
          </a:p>
        </p:txBody>
      </p:sp>
      <p:sp>
        <p:nvSpPr>
          <p:cNvPr id="3" name="Text Placeholder 2"/>
          <p:cNvSpPr>
            <a:spLocks noGrp="1"/>
          </p:cNvSpPr>
          <p:nvPr>
            <p:ph type="body" idx="1"/>
          </p:nvPr>
        </p:nvSpPr>
        <p:spPr/>
        <p:txBody>
          <a:bodyPr>
            <a:normAutofit fontScale="92500" lnSpcReduction="10000"/>
          </a:bodyPr>
          <a:lstStyle/>
          <a:p>
            <a:pPr marL="285750" indent="-285750">
              <a:buFont typeface="Arial"/>
              <a:buChar char="•"/>
            </a:pPr>
            <a:r>
              <a:rPr lang="en-US" dirty="0"/>
              <a:t>Besides STRIDE we also have other threat evaluation models like DREAD</a:t>
            </a:r>
          </a:p>
          <a:p>
            <a:pPr marL="285750" indent="-285750">
              <a:buFont typeface="Arial"/>
              <a:buChar char="•"/>
            </a:pPr>
            <a:r>
              <a:rPr lang="en-US" dirty="0"/>
              <a:t>DREAD is a classification scheme for quantifying, comparing and prioritizing the amount of risk presented by each evaluated threat</a:t>
            </a:r>
          </a:p>
          <a:p>
            <a:pPr marL="285750" indent="-285750">
              <a:buFont typeface="Arial"/>
              <a:buChar char="•"/>
            </a:pPr>
            <a:r>
              <a:rPr lang="en-US" u="sng" dirty="0"/>
              <a:t>Can be used in conjunction with Attack Trees (ex: Guessing password highly improbable so no need to consider).</a:t>
            </a:r>
          </a:p>
          <a:p>
            <a:pPr marL="285750" indent="-285750">
              <a:buFont typeface="Arial"/>
              <a:buChar char="•"/>
            </a:pPr>
            <a:r>
              <a:rPr lang="en-US" u="sng" dirty="0"/>
              <a:t>More in line with business needs. Strikes Balance between security and Goals.</a:t>
            </a:r>
            <a:endParaRPr lang="en-US" dirty="0"/>
          </a:p>
          <a:p>
            <a:pPr marL="285750" indent="-285750">
              <a:buFont typeface="Arial"/>
              <a:buChar char="•"/>
            </a:pPr>
            <a:r>
              <a:rPr lang="en-US" b="1" dirty="0"/>
              <a:t>DREAD</a:t>
            </a:r>
            <a:r>
              <a:rPr lang="en-US" dirty="0"/>
              <a:t> = (</a:t>
            </a:r>
            <a:r>
              <a:rPr lang="en-US" u="sng" dirty="0"/>
              <a:t>DAMAGE + REPRODUCIBILITY + EXPLOITABILITY + AFFECTED USERS + DISCOVERABILITY) / 5</a:t>
            </a:r>
          </a:p>
          <a:p>
            <a:pPr marL="285750" indent="-285750">
              <a:buFont typeface="Arial"/>
              <a:buChar char="•"/>
            </a:pPr>
            <a:endParaRPr lang="en-US" dirty="0"/>
          </a:p>
          <a:p>
            <a:endParaRPr lang="en-US" dirty="0"/>
          </a:p>
        </p:txBody>
      </p:sp>
    </p:spTree>
    <p:extLst>
      <p:ext uri="{BB962C8B-B14F-4D97-AF65-F5344CB8AC3E}">
        <p14:creationId xmlns:p14="http://schemas.microsoft.com/office/powerpoint/2010/main" val="1655405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barn(inVertical)">
                                      <p:cBhvr>
                                        <p:cTn id="14" dur="500"/>
                                        <p:tgtEl>
                                          <p:spTgt spid="3">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DREAD</a:t>
            </a:r>
          </a:p>
        </p:txBody>
      </p:sp>
      <p:sp>
        <p:nvSpPr>
          <p:cNvPr id="3" name="Text Placeholder 2"/>
          <p:cNvSpPr>
            <a:spLocks noGrp="1"/>
          </p:cNvSpPr>
          <p:nvPr>
            <p:ph type="body" idx="1"/>
          </p:nvPr>
        </p:nvSpPr>
        <p:spPr/>
        <p:txBody>
          <a:bodyPr/>
          <a:lstStyle/>
          <a:p>
            <a:pPr marL="285750" indent="-285750">
              <a:buFont typeface="Arial"/>
              <a:buChar char="•"/>
            </a:pPr>
            <a:r>
              <a:rPr lang="en-US" dirty="0"/>
              <a:t>Damage Potential(1-10)- Measure of damage</a:t>
            </a:r>
          </a:p>
          <a:p>
            <a:pPr marL="285750" indent="-285750">
              <a:buFont typeface="Arial"/>
              <a:buChar char="•"/>
            </a:pPr>
            <a:r>
              <a:rPr lang="en-US" dirty="0"/>
              <a:t>Reproducibility(1-10)- Measure of how easy it is to work</a:t>
            </a:r>
          </a:p>
          <a:p>
            <a:pPr marL="285750" indent="-285750">
              <a:buFont typeface="Arial"/>
              <a:buChar char="•"/>
            </a:pPr>
            <a:r>
              <a:rPr lang="en-US" dirty="0"/>
              <a:t>Exploitability(1-10)- Measure of effort and expertise required</a:t>
            </a:r>
          </a:p>
          <a:p>
            <a:pPr marL="285750" indent="-285750">
              <a:buFont typeface="Arial"/>
              <a:buChar char="•"/>
            </a:pPr>
            <a:r>
              <a:rPr lang="en-US" dirty="0"/>
              <a:t>Affected Users(1-10)- Measure of percentage of Users affected</a:t>
            </a:r>
          </a:p>
          <a:p>
            <a:pPr marL="285750" indent="-285750">
              <a:buFont typeface="Arial"/>
              <a:buChar char="•"/>
            </a:pPr>
            <a:r>
              <a:rPr lang="en-US" dirty="0"/>
              <a:t>Discoverability(1-10)- Measure of how easy it is to find</a:t>
            </a:r>
          </a:p>
          <a:p>
            <a:pPr marL="285750" indent="-285750">
              <a:buFont typeface="Arial"/>
              <a:buChar char="•"/>
            </a:pPr>
            <a:r>
              <a:rPr lang="en-US" dirty="0">
                <a:solidFill>
                  <a:srgbClr val="FF0000"/>
                </a:solidFill>
              </a:rPr>
              <a:t>Risk/DREAD </a:t>
            </a:r>
            <a:r>
              <a:rPr lang="en-US" dirty="0"/>
              <a:t>= average score. 10 being highest risk- 1 being lowest risk</a:t>
            </a:r>
          </a:p>
        </p:txBody>
      </p:sp>
    </p:spTree>
    <p:extLst>
      <p:ext uri="{BB962C8B-B14F-4D97-AF65-F5344CB8AC3E}">
        <p14:creationId xmlns:p14="http://schemas.microsoft.com/office/powerpoint/2010/main" val="293368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DREAD Limitations</a:t>
            </a:r>
          </a:p>
        </p:txBody>
      </p:sp>
      <p:sp>
        <p:nvSpPr>
          <p:cNvPr id="3" name="Text Placeholder 2"/>
          <p:cNvSpPr>
            <a:spLocks noGrp="1"/>
          </p:cNvSpPr>
          <p:nvPr>
            <p:ph type="body" idx="1"/>
          </p:nvPr>
        </p:nvSpPr>
        <p:spPr/>
        <p:txBody>
          <a:bodyPr>
            <a:normAutofit fontScale="92500"/>
          </a:bodyPr>
          <a:lstStyle/>
          <a:p>
            <a:pPr marL="285750" indent="-285750">
              <a:buFont typeface="Arial"/>
              <a:buChar char="•"/>
            </a:pPr>
            <a:r>
              <a:rPr lang="en-US" dirty="0"/>
              <a:t>Scores can be seen as highly subjective</a:t>
            </a:r>
          </a:p>
          <a:p>
            <a:pPr marL="285750" indent="-285750">
              <a:buFont typeface="Arial"/>
              <a:buChar char="•"/>
            </a:pPr>
            <a:r>
              <a:rPr lang="en-US" dirty="0"/>
              <a:t>Security conscious people tended to rank everything high, making most threats a 10. Developers not focused on security tend to rate threats low (usually a 1 or 0).</a:t>
            </a:r>
          </a:p>
          <a:p>
            <a:pPr marL="285750" indent="-285750">
              <a:buFont typeface="Arial"/>
              <a:buChar char="•"/>
            </a:pPr>
            <a:r>
              <a:rPr lang="en-US" dirty="0"/>
              <a:t>This created a huge polarity in the reviewing process. </a:t>
            </a:r>
          </a:p>
          <a:p>
            <a:pPr marL="285750" indent="-285750">
              <a:buFont typeface="Arial"/>
              <a:buChar char="•"/>
            </a:pPr>
            <a:r>
              <a:rPr lang="en-US" dirty="0"/>
              <a:t>Some security experts declaring DREAD as DEAD by 2005 (</a:t>
            </a:r>
            <a:r>
              <a:rPr lang="en-NZ" dirty="0"/>
              <a:t>Dan Sellers-Microsoft)</a:t>
            </a:r>
            <a:r>
              <a:rPr lang="en-US" dirty="0"/>
              <a:t>. </a:t>
            </a:r>
          </a:p>
          <a:p>
            <a:pPr marL="285750" indent="-285750">
              <a:buFont typeface="Arial"/>
              <a:buChar char="•"/>
            </a:pPr>
            <a:r>
              <a:rPr lang="en-US" dirty="0"/>
              <a:t>Probably not a good system for Security + Solution Architects to collaborate on.</a:t>
            </a:r>
          </a:p>
          <a:p>
            <a:pPr marL="285750" indent="-285750">
              <a:buFont typeface="Arial"/>
              <a:buChar char="•"/>
            </a:pPr>
            <a:endParaRPr lang="en-US" dirty="0"/>
          </a:p>
          <a:p>
            <a:pPr marL="285750" indent="-285750">
              <a:buFont typeface="Arial"/>
              <a:buChar char="•"/>
            </a:pPr>
            <a:endParaRPr lang="en-US" dirty="0"/>
          </a:p>
          <a:p>
            <a:pPr marL="285750" indent="-285750">
              <a:buFont typeface="Arial"/>
              <a:buChar char="•"/>
            </a:pPr>
            <a:endParaRPr lang="en-US" dirty="0"/>
          </a:p>
        </p:txBody>
      </p:sp>
    </p:spTree>
    <p:extLst>
      <p:ext uri="{BB962C8B-B14F-4D97-AF65-F5344CB8AC3E}">
        <p14:creationId xmlns:p14="http://schemas.microsoft.com/office/powerpoint/2010/main" val="2143348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Brief Recap of 1</a:t>
            </a:r>
            <a:r>
              <a:rPr lang="en-GB" sz="2800" b="0" i="0" u="none" strike="noStrike" cap="none" baseline="30000" dirty="0">
                <a:solidFill>
                  <a:schemeClr val="dk1"/>
                </a:solidFill>
                <a:latin typeface="Arial"/>
                <a:ea typeface="Arial"/>
                <a:cs typeface="Arial"/>
                <a:sym typeface="Arial"/>
              </a:rPr>
              <a:t>st</a:t>
            </a:r>
            <a:r>
              <a:rPr lang="en-GB" sz="2800" b="0" i="0" u="none" strike="noStrike" cap="none" dirty="0">
                <a:solidFill>
                  <a:schemeClr val="dk1"/>
                </a:solidFill>
                <a:latin typeface="Arial"/>
                <a:ea typeface="Arial"/>
                <a:cs typeface="Arial"/>
                <a:sym typeface="Arial"/>
              </a:rPr>
              <a:t> Seminar	</a:t>
            </a:r>
          </a:p>
        </p:txBody>
      </p:sp>
      <p:sp>
        <p:nvSpPr>
          <p:cNvPr id="67" name="Shape 67"/>
          <p:cNvSpPr txBox="1">
            <a:spLocks noGrp="1"/>
          </p:cNvSpPr>
          <p:nvPr>
            <p:ph type="body" idx="1"/>
          </p:nvPr>
        </p:nvSpPr>
        <p:spPr>
          <a:xfrm>
            <a:off x="311712" y="1118800"/>
            <a:ext cx="8520599" cy="3416400"/>
          </a:xfrm>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r>
              <a:rPr lang="en-GB" sz="1600" b="0" i="0" u="none" strike="noStrike" cap="none" dirty="0">
                <a:solidFill>
                  <a:srgbClr val="2D3B45"/>
                </a:solidFill>
                <a:highlight>
                  <a:srgbClr val="FFFFFF"/>
                </a:highlight>
                <a:sym typeface="Arial"/>
              </a:rPr>
              <a:t>Abstract </a:t>
            </a:r>
          </a:p>
          <a:p>
            <a:pPr marL="0" marR="0" lvl="0" indent="0" algn="l" rtl="0">
              <a:lnSpc>
                <a:spcPct val="115000"/>
              </a:lnSpc>
              <a:spcBef>
                <a:spcPts val="0"/>
              </a:spcBef>
              <a:spcAft>
                <a:spcPts val="0"/>
              </a:spcAft>
              <a:buClr>
                <a:schemeClr val="dk2"/>
              </a:buClr>
              <a:buSzPct val="25000"/>
              <a:buFont typeface="Arial"/>
              <a:buNone/>
            </a:pPr>
            <a:endParaRPr lang="en-GB" sz="1600" dirty="0">
              <a:solidFill>
                <a:srgbClr val="2D3B45"/>
              </a:solidFill>
              <a:highlight>
                <a:srgbClr val="FFFFFF"/>
              </a:highlight>
            </a:endParaRPr>
          </a:p>
          <a:p>
            <a:pPr marL="0" marR="0" lvl="0" indent="0" algn="l" rtl="0">
              <a:lnSpc>
                <a:spcPct val="115000"/>
              </a:lnSpc>
              <a:spcBef>
                <a:spcPts val="0"/>
              </a:spcBef>
              <a:spcAft>
                <a:spcPts val="0"/>
              </a:spcAft>
              <a:buClr>
                <a:schemeClr val="dk2"/>
              </a:buClr>
              <a:buSzPct val="25000"/>
              <a:buFont typeface="Arial"/>
              <a:buNone/>
            </a:pPr>
            <a:r>
              <a:rPr lang="en-GB" sz="1600" b="0" i="0" u="none" strike="noStrike" cap="none" dirty="0">
                <a:solidFill>
                  <a:srgbClr val="2D3B45"/>
                </a:solidFill>
                <a:highlight>
                  <a:srgbClr val="FFFFFF"/>
                </a:highlight>
                <a:sym typeface="Arial"/>
              </a:rPr>
              <a:t>ITS- The Company</a:t>
            </a:r>
          </a:p>
          <a:p>
            <a:pPr marL="0" marR="0" lvl="0" indent="0" algn="l" rtl="0">
              <a:lnSpc>
                <a:spcPct val="115000"/>
              </a:lnSpc>
              <a:spcBef>
                <a:spcPts val="1600"/>
              </a:spcBef>
              <a:spcAft>
                <a:spcPts val="0"/>
              </a:spcAft>
              <a:buClr>
                <a:schemeClr val="dk2"/>
              </a:buClr>
              <a:buSzPct val="25000"/>
              <a:buFont typeface="Arial"/>
              <a:buNone/>
            </a:pPr>
            <a:r>
              <a:rPr lang="en-GB" sz="1600" b="0" i="0" u="none" strike="noStrike" cap="none" dirty="0">
                <a:solidFill>
                  <a:srgbClr val="2D3B45"/>
                </a:solidFill>
                <a:highlight>
                  <a:srgbClr val="FFFFFF"/>
                </a:highlight>
                <a:sym typeface="Arial"/>
              </a:rPr>
              <a:t>1) What is Enterprise Architecture?</a:t>
            </a:r>
          </a:p>
          <a:p>
            <a:pPr>
              <a:spcBef>
                <a:spcPts val="1600"/>
              </a:spcBef>
              <a:spcAft>
                <a:spcPts val="0"/>
              </a:spcAft>
              <a:buSzPct val="25000"/>
            </a:pPr>
            <a:r>
              <a:rPr lang="en-GB" sz="1600" dirty="0">
                <a:solidFill>
                  <a:srgbClr val="2D3B45"/>
                </a:solidFill>
                <a:highlight>
                  <a:srgbClr val="FFFFFF"/>
                </a:highlight>
              </a:rPr>
              <a:t>2) What is the Final Grading Tool?</a:t>
            </a:r>
            <a:endParaRPr lang="en-GB" sz="1600" b="0" i="0" u="none" strike="noStrike" cap="none" dirty="0">
              <a:solidFill>
                <a:srgbClr val="2D3B45"/>
              </a:solidFill>
              <a:highlight>
                <a:srgbClr val="FFFFFF"/>
              </a:highlight>
              <a:sym typeface="Arial"/>
            </a:endParaRPr>
          </a:p>
          <a:p>
            <a:pPr marL="0" marR="0" lvl="0" indent="0" algn="l" rtl="0">
              <a:lnSpc>
                <a:spcPct val="115000"/>
              </a:lnSpc>
              <a:spcBef>
                <a:spcPts val="1600"/>
              </a:spcBef>
              <a:spcAft>
                <a:spcPts val="0"/>
              </a:spcAft>
              <a:buClr>
                <a:schemeClr val="dk2"/>
              </a:buClr>
              <a:buSzPct val="25000"/>
              <a:buFont typeface="Arial"/>
              <a:buNone/>
            </a:pPr>
            <a:r>
              <a:rPr lang="en-GB" sz="1600" b="0" i="0" u="none" strike="noStrike" cap="none" dirty="0">
                <a:solidFill>
                  <a:srgbClr val="2D3B45"/>
                </a:solidFill>
                <a:highlight>
                  <a:srgbClr val="FFFFFF"/>
                </a:highlight>
                <a:sym typeface="Arial"/>
              </a:rPr>
              <a:t>3) What is Threat Modelling? (recap of first seminar)</a:t>
            </a:r>
          </a:p>
          <a:p>
            <a:pPr marL="0" marR="0" lvl="0" indent="0" algn="l" rtl="0">
              <a:lnSpc>
                <a:spcPct val="115000"/>
              </a:lnSpc>
              <a:spcBef>
                <a:spcPts val="1600"/>
              </a:spcBef>
              <a:spcAft>
                <a:spcPts val="0"/>
              </a:spcAft>
              <a:buClr>
                <a:schemeClr val="dk2"/>
              </a:buClr>
              <a:buSzPct val="25000"/>
              <a:buFont typeface="Arial"/>
              <a:buNone/>
            </a:pPr>
            <a:r>
              <a:rPr lang="en-GB" sz="1600" dirty="0">
                <a:solidFill>
                  <a:srgbClr val="2D3B45"/>
                </a:solidFill>
                <a:highlight>
                  <a:srgbClr val="FFFFFF"/>
                </a:highlight>
              </a:rPr>
              <a:t>End Goal of Project- 3 Objectives</a:t>
            </a:r>
            <a:endParaRPr lang="en-GB" sz="1600" b="0" i="0" u="none" strike="noStrike" cap="none" dirty="0">
              <a:solidFill>
                <a:srgbClr val="2D3B45"/>
              </a:solidFill>
              <a:highlight>
                <a:srgbClr val="FFFFFF"/>
              </a:highlight>
              <a:sym typeface="Arial"/>
            </a:endParaRPr>
          </a:p>
          <a:p>
            <a:pPr marL="0" marR="0" lvl="0" indent="0" algn="l" rtl="0">
              <a:lnSpc>
                <a:spcPct val="115000"/>
              </a:lnSpc>
              <a:spcBef>
                <a:spcPts val="1600"/>
              </a:spcBef>
              <a:spcAft>
                <a:spcPts val="0"/>
              </a:spcAft>
              <a:buClr>
                <a:schemeClr val="dk2"/>
              </a:buClr>
              <a:buSzPct val="25000"/>
              <a:buFont typeface="Arial"/>
              <a:buNone/>
            </a:pPr>
            <a:endParaRPr lang="en-GB" sz="1050" b="0" i="0" u="none" strike="noStrike" cap="none" dirty="0">
              <a:solidFill>
                <a:srgbClr val="2D3B45"/>
              </a:solidFill>
              <a:highlight>
                <a:srgbClr val="FFFFFF"/>
              </a:highlight>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End Goal Of Project-  3</a:t>
            </a:r>
            <a:r>
              <a:rPr lang="en-US" baseline="30000" dirty="0"/>
              <a:t>rd</a:t>
            </a:r>
            <a:r>
              <a:rPr lang="en-US" dirty="0"/>
              <a:t> Objective</a:t>
            </a:r>
          </a:p>
        </p:txBody>
      </p:sp>
      <p:sp>
        <p:nvSpPr>
          <p:cNvPr id="3" name="Text Placeholder 2"/>
          <p:cNvSpPr>
            <a:spLocks noGrp="1"/>
          </p:cNvSpPr>
          <p:nvPr>
            <p:ph type="body" idx="1"/>
          </p:nvPr>
        </p:nvSpPr>
        <p:spPr>
          <a:xfrm>
            <a:off x="311712" y="1152475"/>
            <a:ext cx="8520599" cy="3585500"/>
          </a:xfrm>
        </p:spPr>
        <p:txBody>
          <a:bodyPr>
            <a:normAutofit lnSpcReduction="10000"/>
          </a:bodyPr>
          <a:lstStyle/>
          <a:p>
            <a:pPr marL="285750" lvl="0" indent="-285750">
              <a:spcAft>
                <a:spcPts val="0"/>
              </a:spcAft>
              <a:buSzPct val="100000"/>
              <a:buFont typeface="Arial"/>
              <a:buChar char="-"/>
            </a:pPr>
            <a:r>
              <a:rPr lang="en-GB" dirty="0"/>
              <a:t>produce a process that allows enterprise architects to design with security in mind. I aim to achieve this by:</a:t>
            </a:r>
          </a:p>
          <a:p>
            <a:pPr lvl="0">
              <a:spcBef>
                <a:spcPts val="1600"/>
              </a:spcBef>
              <a:spcAft>
                <a:spcPts val="0"/>
              </a:spcAft>
              <a:buSzPct val="25000"/>
            </a:pPr>
            <a:r>
              <a:rPr lang="en-GB" dirty="0">
                <a:solidFill>
                  <a:srgbClr val="00B0F0"/>
                </a:solidFill>
              </a:rPr>
              <a:t>1) Threat modelling with the FGT to uncover latent threats and vulnerabilities in the design not already addressed by conventional security testing or the infrastructure. </a:t>
            </a:r>
          </a:p>
          <a:p>
            <a:pPr lvl="0">
              <a:spcBef>
                <a:spcPts val="1600"/>
              </a:spcBef>
              <a:spcAft>
                <a:spcPts val="0"/>
              </a:spcAft>
              <a:buSzPct val="25000"/>
            </a:pPr>
            <a:r>
              <a:rPr lang="en-GB" dirty="0">
                <a:solidFill>
                  <a:srgbClr val="FF0000"/>
                </a:solidFill>
              </a:rPr>
              <a:t>2) Research and compare and contrast various threat model alternatives and select the best one.</a:t>
            </a:r>
          </a:p>
          <a:p>
            <a:pPr lvl="0">
              <a:spcBef>
                <a:spcPts val="1600"/>
              </a:spcBef>
              <a:spcAft>
                <a:spcPts val="0"/>
              </a:spcAft>
              <a:buSzPct val="25000"/>
            </a:pPr>
            <a:r>
              <a:rPr lang="en-GB" dirty="0">
                <a:solidFill>
                  <a:srgbClr val="FF6600"/>
                </a:solidFill>
              </a:rPr>
              <a:t>3) If threat modelling is effective, find a way to fit it seamlessly into the already established solution architecture process.</a:t>
            </a:r>
          </a:p>
          <a:p>
            <a:endParaRPr lang="en-US" dirty="0"/>
          </a:p>
        </p:txBody>
      </p:sp>
    </p:spTree>
    <p:extLst>
      <p:ext uri="{BB962C8B-B14F-4D97-AF65-F5344CB8AC3E}">
        <p14:creationId xmlns:p14="http://schemas.microsoft.com/office/powerpoint/2010/main" val="2171468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12" y="223745"/>
            <a:ext cx="8520599" cy="631729"/>
          </a:xfrm>
        </p:spPr>
        <p:txBody>
          <a:bodyPr/>
          <a:lstStyle/>
          <a:p>
            <a:r>
              <a:rPr lang="en-US" dirty="0">
                <a:solidFill>
                  <a:srgbClr val="0000FF"/>
                </a:solidFill>
              </a:rPr>
              <a:t>Fitting Threat Modeling into Design Process</a:t>
            </a:r>
          </a:p>
        </p:txBody>
      </p:sp>
      <p:sp>
        <p:nvSpPr>
          <p:cNvPr id="3" name="Text Placeholder 2"/>
          <p:cNvSpPr>
            <a:spLocks noGrp="1"/>
          </p:cNvSpPr>
          <p:nvPr>
            <p:ph type="body" idx="1"/>
          </p:nvPr>
        </p:nvSpPr>
        <p:spPr>
          <a:xfrm>
            <a:off x="94566" y="855469"/>
            <a:ext cx="8520599" cy="4158888"/>
          </a:xfrm>
        </p:spPr>
        <p:txBody>
          <a:bodyPr>
            <a:normAutofit fontScale="92500" lnSpcReduction="20000"/>
          </a:bodyPr>
          <a:lstStyle/>
          <a:p>
            <a:pPr marL="342900" indent="-342900">
              <a:buFont typeface="+mj-lt"/>
              <a:buAutoNum type="arabicPeriod"/>
            </a:pPr>
            <a:r>
              <a:rPr lang="en-US" dirty="0"/>
              <a:t>Architect threat models first draft of solution design via Microsoft Threat Modeling Tool</a:t>
            </a:r>
          </a:p>
          <a:p>
            <a:pPr marL="342900" indent="-342900">
              <a:buFont typeface="+mj-lt"/>
              <a:buAutoNum type="arabicPeriod"/>
            </a:pPr>
            <a:r>
              <a:rPr lang="en-US" dirty="0"/>
              <a:t>The tool generates and enumerates threats and highlights vulnerabilities in the design. Add pre-prepared mitigations into report. Frame a simple template in the Wiki to capture outputs</a:t>
            </a:r>
          </a:p>
          <a:p>
            <a:pPr marL="342900" indent="-342900">
              <a:buFont typeface="+mj-lt"/>
              <a:buAutoNum type="arabicPeriod"/>
            </a:pPr>
            <a:r>
              <a:rPr lang="en-US" dirty="0"/>
              <a:t>Security Team assesses which threats are already mitigated by the infrastructure (HTTPS, TLS/SSL etc.).</a:t>
            </a:r>
          </a:p>
          <a:p>
            <a:pPr marL="342900" indent="-342900">
              <a:buFont typeface="+mj-lt"/>
              <a:buAutoNum type="arabicPeriod"/>
            </a:pPr>
            <a:r>
              <a:rPr lang="en-US" dirty="0"/>
              <a:t>Architecture team discusses what amendments need to be made, if any. Maybe use DREAD or other risk analysis to decide which possible threats need mitigation, and which ones they can leave.</a:t>
            </a:r>
          </a:p>
          <a:p>
            <a:pPr marL="342900" indent="-342900">
              <a:buFont typeface="+mj-lt"/>
              <a:buAutoNum type="arabicPeriod"/>
            </a:pPr>
            <a:r>
              <a:rPr lang="en-US" dirty="0"/>
              <a:t>Pass back to security team for conventional security testing.</a:t>
            </a:r>
          </a:p>
          <a:p>
            <a:pPr marL="285750" indent="-285750">
              <a:buFont typeface="Arial"/>
              <a:buChar char="•"/>
            </a:pPr>
            <a:endParaRPr lang="en-US" dirty="0"/>
          </a:p>
        </p:txBody>
      </p:sp>
    </p:spTree>
    <p:extLst>
      <p:ext uri="{BB962C8B-B14F-4D97-AF65-F5344CB8AC3E}">
        <p14:creationId xmlns:p14="http://schemas.microsoft.com/office/powerpoint/2010/main" val="261128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Barriers to Adoption of Process.</a:t>
            </a:r>
          </a:p>
        </p:txBody>
      </p:sp>
      <p:sp>
        <p:nvSpPr>
          <p:cNvPr id="3" name="Text Placeholder 2"/>
          <p:cNvSpPr>
            <a:spLocks noGrp="1"/>
          </p:cNvSpPr>
          <p:nvPr>
            <p:ph type="body" idx="1"/>
          </p:nvPr>
        </p:nvSpPr>
        <p:spPr>
          <a:xfrm>
            <a:off x="311712" y="1152475"/>
            <a:ext cx="8520599" cy="3802658"/>
          </a:xfrm>
        </p:spPr>
        <p:txBody>
          <a:bodyPr>
            <a:normAutofit lnSpcReduction="10000"/>
          </a:bodyPr>
          <a:lstStyle/>
          <a:p>
            <a:pPr marL="285750" indent="-285750">
              <a:buFont typeface="Arial"/>
              <a:buChar char="•"/>
            </a:pPr>
            <a:r>
              <a:rPr lang="en-US" dirty="0"/>
              <a:t>High level design problematic for threat modeling. </a:t>
            </a:r>
          </a:p>
          <a:p>
            <a:pPr marL="285750" indent="-285750">
              <a:buFont typeface="Arial"/>
              <a:buChar char="•"/>
            </a:pPr>
            <a:r>
              <a:rPr lang="en-US" dirty="0"/>
              <a:t>Threat modeling with Microsoft TM tool would be very simple if a detailed low level design (physical implementation) existed for every high level design created.  </a:t>
            </a:r>
          </a:p>
          <a:p>
            <a:pPr marL="285750" indent="-285750">
              <a:buFont typeface="Arial"/>
              <a:buChar char="•"/>
            </a:pPr>
            <a:r>
              <a:rPr lang="en-US" dirty="0"/>
              <a:t>Perception is it could just create more work/ red-tape. “If it </a:t>
            </a:r>
            <a:r>
              <a:rPr lang="en-US" dirty="0" err="1"/>
              <a:t>ain’t</a:t>
            </a:r>
            <a:r>
              <a:rPr lang="en-US" dirty="0"/>
              <a:t> broke, don’t fix it” mindset is common.</a:t>
            </a:r>
          </a:p>
          <a:p>
            <a:pPr marL="285750" indent="-285750">
              <a:buFont typeface="Arial"/>
              <a:buChar char="•"/>
            </a:pPr>
            <a:r>
              <a:rPr lang="en-US" dirty="0"/>
              <a:t>Business concerns often trump security. Fast delivery of solution </a:t>
            </a:r>
            <a:r>
              <a:rPr lang="en-US" dirty="0" err="1"/>
              <a:t>prioritised</a:t>
            </a:r>
            <a:r>
              <a:rPr lang="en-US" dirty="0"/>
              <a:t>.</a:t>
            </a:r>
          </a:p>
          <a:p>
            <a:pPr marL="285750" indent="-285750">
              <a:buFont typeface="Arial"/>
              <a:buChar char="•"/>
            </a:pPr>
            <a:r>
              <a:rPr lang="en-US" dirty="0"/>
              <a:t>It</a:t>
            </a:r>
            <a:r>
              <a:rPr lang="fr-FR" dirty="0"/>
              <a:t>’</a:t>
            </a:r>
            <a:r>
              <a:rPr lang="en-US" dirty="0"/>
              <a:t>s a relatively unknown untried concept, even amongst most security teams. More of an art than a science at the moment (</a:t>
            </a:r>
            <a:r>
              <a:rPr lang="en-US" i="1" dirty="0"/>
              <a:t>Reef </a:t>
            </a:r>
            <a:r>
              <a:rPr lang="en-US" i="1" dirty="0" err="1"/>
              <a:t>Dsouza</a:t>
            </a:r>
            <a:r>
              <a:rPr lang="en-US" i="1" dirty="0"/>
              <a:t>). </a:t>
            </a:r>
            <a:endParaRPr lang="en-US" dirty="0"/>
          </a:p>
        </p:txBody>
      </p:sp>
    </p:spTree>
    <p:extLst>
      <p:ext uri="{BB962C8B-B14F-4D97-AF65-F5344CB8AC3E}">
        <p14:creationId xmlns:p14="http://schemas.microsoft.com/office/powerpoint/2010/main" val="4148021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12" y="151354"/>
            <a:ext cx="8520599" cy="625149"/>
          </a:xfrm>
        </p:spPr>
        <p:txBody>
          <a:bodyPr/>
          <a:lstStyle/>
          <a:p>
            <a:r>
              <a:rPr lang="en-US" dirty="0"/>
              <a:t>Making threat modeling viable</a:t>
            </a:r>
          </a:p>
        </p:txBody>
      </p:sp>
      <p:sp>
        <p:nvSpPr>
          <p:cNvPr id="3" name="Text Placeholder 2"/>
          <p:cNvSpPr>
            <a:spLocks noGrp="1"/>
          </p:cNvSpPr>
          <p:nvPr>
            <p:ph type="body" idx="1"/>
          </p:nvPr>
        </p:nvSpPr>
        <p:spPr>
          <a:xfrm>
            <a:off x="311712" y="894951"/>
            <a:ext cx="8520599" cy="3673924"/>
          </a:xfrm>
        </p:spPr>
        <p:txBody>
          <a:bodyPr>
            <a:normAutofit fontScale="85000" lnSpcReduction="10000"/>
          </a:bodyPr>
          <a:lstStyle/>
          <a:p>
            <a:pPr marL="285750" indent="-285750">
              <a:buFont typeface="Arial"/>
              <a:buChar char="•"/>
            </a:pPr>
            <a:r>
              <a:rPr lang="en-US" dirty="0"/>
              <a:t>Educate teams on benefits of threat modeling (</a:t>
            </a:r>
            <a:r>
              <a:rPr lang="en-US" dirty="0" err="1"/>
              <a:t>Nik</a:t>
            </a:r>
            <a:r>
              <a:rPr lang="en-US" dirty="0"/>
              <a:t> </a:t>
            </a:r>
            <a:r>
              <a:rPr lang="en-US" dirty="0" err="1"/>
              <a:t>Mallick</a:t>
            </a:r>
            <a:r>
              <a:rPr lang="en-US" dirty="0"/>
              <a:t> </a:t>
            </a:r>
            <a:r>
              <a:rPr lang="en-US" dirty="0">
                <a:hlinkClick r:id="rId2"/>
              </a:rPr>
              <a:t>http://vanguardea.com/enterprise-architecture-and-threat-modeling/</a:t>
            </a:r>
            <a:r>
              <a:rPr lang="en-US" dirty="0"/>
              <a:t> )</a:t>
            </a:r>
          </a:p>
          <a:p>
            <a:pPr marL="285750" indent="-285750">
              <a:buFont typeface="Arial"/>
              <a:buChar char="•"/>
            </a:pPr>
            <a:r>
              <a:rPr lang="en-US" dirty="0"/>
              <a:t>Automated tools increasingly making it easy to use- Microsoft tool at the moment leads the way. </a:t>
            </a:r>
          </a:p>
          <a:p>
            <a:pPr marL="285750" indent="-285750">
              <a:buFont typeface="Arial"/>
              <a:buChar char="•"/>
            </a:pPr>
            <a:r>
              <a:rPr lang="en-US" dirty="0"/>
              <a:t>ARCHIMATE is a visual modelling language that is emerging as a standard for enterprise architecture. It now has an add on threat model section incorporating threat modeling </a:t>
            </a:r>
            <a:r>
              <a:rPr lang="en-US" dirty="0">
                <a:hlinkClick r:id="rId3"/>
              </a:rPr>
              <a:t>http://blog.bizzdesign.com/enterprise-architecture-based-risk-assessment-with-archimate</a:t>
            </a:r>
            <a:endParaRPr lang="en-US" dirty="0"/>
          </a:p>
          <a:p>
            <a:pPr marL="285750" indent="-285750">
              <a:buFont typeface="Arial"/>
              <a:buChar char="•"/>
            </a:pPr>
            <a:r>
              <a:rPr lang="en-US" dirty="0"/>
              <a:t>Make it fun- card game called “Elevation of Privilege” </a:t>
            </a:r>
            <a:r>
              <a:rPr lang="en-US" dirty="0">
                <a:hlinkClick r:id="rId4"/>
              </a:rPr>
              <a:t>https://www.microsoft.com/en-us/sdl/adopt/eop.aspx</a:t>
            </a:r>
            <a:endParaRPr lang="en-US" dirty="0"/>
          </a:p>
          <a:p>
            <a:pPr marL="285750" indent="-285750">
              <a:buFont typeface="Arial"/>
              <a:buChar char="•"/>
            </a:pPr>
            <a:endParaRPr lang="en-US" dirty="0"/>
          </a:p>
          <a:p>
            <a:pPr marL="285750" indent="-285750">
              <a:buFont typeface="Arial"/>
              <a:buChar char="•"/>
            </a:pPr>
            <a:endParaRPr lang="en-US" dirty="0"/>
          </a:p>
          <a:p>
            <a:pPr marL="285750" indent="-285750">
              <a:buFont typeface="Arial"/>
              <a:buChar char="•"/>
            </a:pPr>
            <a:endParaRPr lang="en-US" dirty="0"/>
          </a:p>
          <a:p>
            <a:pPr marL="285750" indent="-285750">
              <a:buFont typeface="Arial"/>
              <a:buChar char="•"/>
            </a:pPr>
            <a:endParaRPr lang="en-US" dirty="0"/>
          </a:p>
          <a:p>
            <a:pPr marL="285750" indent="-285750">
              <a:buFont typeface="Arial"/>
              <a:buChar char="•"/>
            </a:pPr>
            <a:endParaRPr lang="en-US" dirty="0"/>
          </a:p>
        </p:txBody>
      </p:sp>
    </p:spTree>
    <p:extLst>
      <p:ext uri="{BB962C8B-B14F-4D97-AF65-F5344CB8AC3E}">
        <p14:creationId xmlns:p14="http://schemas.microsoft.com/office/powerpoint/2010/main" val="3204823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End of Presentation</a:t>
            </a:r>
          </a:p>
        </p:txBody>
      </p:sp>
      <p:sp>
        <p:nvSpPr>
          <p:cNvPr id="3" name="Text Placeholder 2"/>
          <p:cNvSpPr>
            <a:spLocks noGrp="1"/>
          </p:cNvSpPr>
          <p:nvPr>
            <p:ph type="body" idx="1"/>
          </p:nvPr>
        </p:nvSpPr>
        <p:spPr/>
        <p:txBody>
          <a:bodyPr/>
          <a:lstStyle/>
          <a:p>
            <a:r>
              <a:rPr lang="en-US" dirty="0"/>
              <a:t> </a:t>
            </a:r>
          </a:p>
          <a:p>
            <a:r>
              <a:rPr lang="en-US" sz="4800" dirty="0"/>
              <a:t>Thanks for Listening!</a:t>
            </a:r>
          </a:p>
          <a:p>
            <a:endParaRPr lang="en-US" sz="4800" dirty="0"/>
          </a:p>
        </p:txBody>
      </p:sp>
    </p:spTree>
    <p:extLst>
      <p:ext uri="{BB962C8B-B14F-4D97-AF65-F5344CB8AC3E}">
        <p14:creationId xmlns:p14="http://schemas.microsoft.com/office/powerpoint/2010/main" val="1198826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Other Threat Models/ Categorizations</a:t>
            </a:r>
          </a:p>
        </p:txBody>
      </p:sp>
      <p:sp>
        <p:nvSpPr>
          <p:cNvPr id="3" name="Text Placeholder 2"/>
          <p:cNvSpPr>
            <a:spLocks noGrp="1"/>
          </p:cNvSpPr>
          <p:nvPr>
            <p:ph type="body" idx="1"/>
          </p:nvPr>
        </p:nvSpPr>
        <p:spPr/>
        <p:txBody>
          <a:bodyPr>
            <a:normAutofit lnSpcReduction="10000"/>
          </a:bodyPr>
          <a:lstStyle/>
          <a:p>
            <a:pPr marL="285750" indent="-285750">
              <a:buFont typeface="Arial"/>
              <a:buChar char="•"/>
            </a:pPr>
            <a:r>
              <a:rPr lang="en-US" dirty="0">
                <a:solidFill>
                  <a:srgbClr val="FF0000"/>
                </a:solidFill>
              </a:rPr>
              <a:t>TRIKE</a:t>
            </a:r>
            <a:r>
              <a:rPr lang="en-US" dirty="0"/>
              <a:t> also known as </a:t>
            </a:r>
            <a:r>
              <a:rPr lang="en-US" dirty="0">
                <a:solidFill>
                  <a:srgbClr val="FF0000"/>
                </a:solidFill>
              </a:rPr>
              <a:t>OCTOTRIKE</a:t>
            </a:r>
            <a:r>
              <a:rPr lang="en-US" dirty="0"/>
              <a:t>- open source threat modeling tool. Also risk based. Has not been maintained since 2010.-Now exists as a spreadsheet. </a:t>
            </a:r>
            <a:r>
              <a:rPr lang="en-US" dirty="0">
                <a:hlinkClick r:id="rId2"/>
              </a:rPr>
              <a:t>http://octotrike.org/tools.shtml</a:t>
            </a:r>
            <a:r>
              <a:rPr lang="en-US" dirty="0"/>
              <a:t> </a:t>
            </a:r>
          </a:p>
          <a:p>
            <a:pPr marL="285750" indent="-285750">
              <a:buFont typeface="Arial"/>
              <a:buChar char="•"/>
            </a:pPr>
            <a:r>
              <a:rPr lang="en-US" dirty="0">
                <a:solidFill>
                  <a:srgbClr val="FF0000"/>
                </a:solidFill>
              </a:rPr>
              <a:t>P.A.S.T.A</a:t>
            </a:r>
            <a:r>
              <a:rPr lang="en-US" dirty="0"/>
              <a:t> (Process for Attack Simulation and Threat Analysis) -seven step risk assessment model, for aligning business objectives and technical requirements. More aimed at coding applications.</a:t>
            </a:r>
          </a:p>
          <a:p>
            <a:pPr marL="285750" indent="-285750">
              <a:buFont typeface="Arial"/>
              <a:buChar char="•"/>
            </a:pPr>
            <a:r>
              <a:rPr lang="en-US" dirty="0">
                <a:solidFill>
                  <a:srgbClr val="FF0000"/>
                </a:solidFill>
              </a:rPr>
              <a:t>FAIR </a:t>
            </a:r>
            <a:r>
              <a:rPr lang="en-US" dirty="0"/>
              <a:t>(Factor Analysis of IT and Information Risk)</a:t>
            </a:r>
          </a:p>
          <a:p>
            <a:pPr marL="285750" indent="-285750">
              <a:buFont typeface="Arial"/>
              <a:buChar char="•"/>
            </a:pPr>
            <a:r>
              <a:rPr lang="en-US" dirty="0">
                <a:solidFill>
                  <a:srgbClr val="FF0000"/>
                </a:solidFill>
              </a:rPr>
              <a:t>IRIUS RISK </a:t>
            </a:r>
            <a:r>
              <a:rPr lang="en-US" dirty="0">
                <a:hlinkClick r:id="rId3"/>
              </a:rPr>
              <a:t>https://iriusrisk.continuumsecurity.net</a:t>
            </a:r>
            <a:r>
              <a:rPr lang="en-US" dirty="0"/>
              <a:t> Another commercial third Threat Model Service. </a:t>
            </a:r>
          </a:p>
        </p:txBody>
      </p:sp>
    </p:spTree>
    <p:extLst>
      <p:ext uri="{BB962C8B-B14F-4D97-AF65-F5344CB8AC3E}">
        <p14:creationId xmlns:p14="http://schemas.microsoft.com/office/powerpoint/2010/main" val="2014837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252719" y="334162"/>
            <a:ext cx="8520599" cy="509323"/>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Simple DFD example:</a:t>
            </a:r>
            <a:br>
              <a:rPr lang="en-GB" sz="2800" b="0" i="0" u="none" strike="noStrike" cap="none" dirty="0">
                <a:solidFill>
                  <a:schemeClr val="dk1"/>
                </a:solidFill>
                <a:latin typeface="Arial"/>
                <a:ea typeface="Arial"/>
                <a:cs typeface="Arial"/>
                <a:sym typeface="Arial"/>
              </a:rPr>
            </a:br>
            <a:r>
              <a:rPr lang="en-GB" sz="1600" b="0" i="0" u="none" strike="noStrike" cap="none" dirty="0">
                <a:solidFill>
                  <a:srgbClr val="7030A0"/>
                </a:solidFill>
                <a:latin typeface="Arial"/>
                <a:ea typeface="Arial"/>
                <a:cs typeface="Arial"/>
                <a:sym typeface="Arial"/>
              </a:rPr>
              <a:t>Processes Talking across a network always have a trust boundary</a:t>
            </a:r>
          </a:p>
        </p:txBody>
      </p:sp>
      <p:sp>
        <p:nvSpPr>
          <p:cNvPr id="119" name="Shape 119"/>
          <p:cNvSpPr txBox="1">
            <a:spLocks noGrp="1"/>
          </p:cNvSpPr>
          <p:nvPr>
            <p:ph type="body" idx="1"/>
          </p:nvPr>
        </p:nvSpPr>
        <p:spPr>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endParaRPr sz="1800" b="0" i="0" u="none" strike="noStrike" cap="none">
              <a:solidFill>
                <a:srgbClr val="0070C0"/>
              </a:solidFill>
              <a:latin typeface="Arial"/>
              <a:ea typeface="Arial"/>
              <a:cs typeface="Arial"/>
              <a:sym typeface="Arial"/>
            </a:endParaRPr>
          </a:p>
          <a:p>
            <a:pPr marL="0" marR="0" lvl="0" indent="0" algn="l" rtl="0">
              <a:lnSpc>
                <a:spcPct val="115000"/>
              </a:lnSpc>
              <a:spcBef>
                <a:spcPts val="1600"/>
              </a:spcBef>
              <a:spcAft>
                <a:spcPts val="0"/>
              </a:spcAft>
              <a:buClr>
                <a:schemeClr val="dk2"/>
              </a:buClr>
              <a:buSzPct val="25000"/>
              <a:buFont typeface="Arial"/>
              <a:buNone/>
            </a:pPr>
            <a:endParaRPr sz="1800" b="0" i="0" u="none" strike="noStrike" cap="none">
              <a:solidFill>
                <a:srgbClr val="0070C0"/>
              </a:solidFill>
              <a:latin typeface="Arial"/>
              <a:ea typeface="Arial"/>
              <a:cs typeface="Arial"/>
              <a:sym typeface="Arial"/>
            </a:endParaRPr>
          </a:p>
          <a:p>
            <a:pPr marL="0" marR="0" lvl="0" indent="0" algn="l" rtl="0">
              <a:lnSpc>
                <a:spcPct val="115000"/>
              </a:lnSpc>
              <a:spcBef>
                <a:spcPts val="1600"/>
              </a:spcBef>
              <a:spcAft>
                <a:spcPts val="0"/>
              </a:spcAft>
              <a:buClr>
                <a:schemeClr val="dk2"/>
              </a:buClr>
              <a:buSzPct val="25000"/>
              <a:buFont typeface="Arial"/>
              <a:buNone/>
            </a:pPr>
            <a:endParaRPr sz="1800" b="0" i="0" u="none" strike="noStrike" cap="none">
              <a:solidFill>
                <a:srgbClr val="0070C0"/>
              </a:solidFill>
              <a:latin typeface="Arial"/>
              <a:ea typeface="Arial"/>
              <a:cs typeface="Arial"/>
              <a:sym typeface="Arial"/>
            </a:endParaRPr>
          </a:p>
          <a:p>
            <a:pPr marL="0" marR="0" lvl="0" indent="0" algn="l" rtl="0">
              <a:lnSpc>
                <a:spcPct val="115000"/>
              </a:lnSpc>
              <a:spcBef>
                <a:spcPts val="1600"/>
              </a:spcBef>
              <a:spcAft>
                <a:spcPts val="0"/>
              </a:spcAft>
              <a:buClr>
                <a:schemeClr val="dk2"/>
              </a:buClr>
              <a:buSzPct val="25000"/>
              <a:buFont typeface="Arial"/>
              <a:buNone/>
            </a:pPr>
            <a:endParaRPr sz="1800" b="0" i="0" u="none" strike="noStrike" cap="none">
              <a:solidFill>
                <a:srgbClr val="0070C0"/>
              </a:solidFill>
              <a:latin typeface="Arial"/>
              <a:ea typeface="Arial"/>
              <a:cs typeface="Arial"/>
              <a:sym typeface="Arial"/>
            </a:endParaRPr>
          </a:p>
          <a:p>
            <a:pPr marL="0" marR="0" lvl="0" indent="0" algn="l" rtl="0">
              <a:lnSpc>
                <a:spcPct val="115000"/>
              </a:lnSpc>
              <a:spcBef>
                <a:spcPts val="1600"/>
              </a:spcBef>
              <a:spcAft>
                <a:spcPts val="0"/>
              </a:spcAft>
              <a:buClr>
                <a:schemeClr val="dk2"/>
              </a:buClr>
              <a:buSzPct val="25000"/>
              <a:buFont typeface="Arial"/>
              <a:buNone/>
            </a:pPr>
            <a:endParaRPr sz="1800" b="0" i="0" u="none" strike="noStrike" cap="none">
              <a:solidFill>
                <a:srgbClr val="0070C0"/>
              </a:solidFill>
              <a:latin typeface="Arial"/>
              <a:ea typeface="Arial"/>
              <a:cs typeface="Arial"/>
              <a:sym typeface="Arial"/>
            </a:endParaRPr>
          </a:p>
          <a:p>
            <a:pPr marL="0" marR="0" lvl="0" indent="0" algn="l" rtl="0">
              <a:lnSpc>
                <a:spcPct val="115000"/>
              </a:lnSpc>
              <a:spcBef>
                <a:spcPts val="1600"/>
              </a:spcBef>
              <a:spcAft>
                <a:spcPts val="0"/>
              </a:spcAft>
              <a:buClr>
                <a:schemeClr val="dk2"/>
              </a:buClr>
              <a:buSzPct val="25000"/>
              <a:buFont typeface="Arial"/>
              <a:buNone/>
            </a:pPr>
            <a:endParaRPr sz="1800" b="0" i="0" u="none" strike="noStrike" cap="none">
              <a:solidFill>
                <a:srgbClr val="0070C0"/>
              </a:solidFill>
              <a:latin typeface="Arial"/>
              <a:ea typeface="Arial"/>
              <a:cs typeface="Arial"/>
              <a:sym typeface="Arial"/>
            </a:endParaRPr>
          </a:p>
          <a:p>
            <a:pPr marL="0" marR="0" lvl="0" indent="0" algn="l" rtl="0">
              <a:lnSpc>
                <a:spcPct val="115000"/>
              </a:lnSpc>
              <a:spcBef>
                <a:spcPts val="1600"/>
              </a:spcBef>
              <a:spcAft>
                <a:spcPts val="0"/>
              </a:spcAft>
              <a:buClr>
                <a:schemeClr val="dk2"/>
              </a:buClr>
              <a:buSzPct val="25000"/>
              <a:buFont typeface="Arial"/>
              <a:buNone/>
            </a:pPr>
            <a:r>
              <a:rPr lang="en-GB" sz="1800" b="0" i="0" u="none" strike="noStrike" cap="none">
                <a:solidFill>
                  <a:srgbClr val="0070C0"/>
                </a:solidFill>
                <a:latin typeface="Arial"/>
                <a:ea typeface="Arial"/>
                <a:cs typeface="Arial"/>
                <a:sym typeface="Arial"/>
              </a:rPr>
              <a:t>Blue Line = Trust Boundaries intersect orange data flows</a:t>
            </a:r>
          </a:p>
        </p:txBody>
      </p:sp>
      <p:sp>
        <p:nvSpPr>
          <p:cNvPr id="120" name="Shape 120"/>
          <p:cNvSpPr/>
          <p:nvPr/>
        </p:nvSpPr>
        <p:spPr>
          <a:xfrm>
            <a:off x="3189693" y="2435498"/>
            <a:ext cx="914400" cy="914400"/>
          </a:xfrm>
          <a:prstGeom prst="ellipse">
            <a:avLst/>
          </a:prstGeom>
          <a:solidFill>
            <a:srgbClr val="FFFF00"/>
          </a:solidFill>
          <a:ln w="25400" cap="flat" cmpd="sng">
            <a:solidFill>
              <a:srgbClr val="BA7C2E"/>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FF0000"/>
              </a:buClr>
              <a:buSzPct val="25000"/>
              <a:buFont typeface="Arial"/>
              <a:buNone/>
            </a:pPr>
            <a:r>
              <a:rPr lang="en-GB" sz="1200" b="0" i="0" u="none" strike="noStrike" cap="none">
                <a:solidFill>
                  <a:srgbClr val="FF0000"/>
                </a:solidFill>
                <a:latin typeface="Arial"/>
                <a:ea typeface="Arial"/>
                <a:cs typeface="Arial"/>
                <a:sym typeface="Arial"/>
              </a:rPr>
              <a:t>Web Server</a:t>
            </a:r>
          </a:p>
        </p:txBody>
      </p:sp>
      <p:sp>
        <p:nvSpPr>
          <p:cNvPr id="121" name="Shape 121"/>
          <p:cNvSpPr/>
          <p:nvPr/>
        </p:nvSpPr>
        <p:spPr>
          <a:xfrm>
            <a:off x="862779" y="2381864"/>
            <a:ext cx="914400" cy="914400"/>
          </a:xfrm>
          <a:prstGeom prst="rect">
            <a:avLst/>
          </a:prstGeom>
          <a:solidFill>
            <a:srgbClr val="FF0000"/>
          </a:solidFill>
          <a:ln w="25400" cap="flat" cmpd="sng">
            <a:solidFill>
              <a:srgbClr val="BA7C2E"/>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Arial"/>
              <a:buNone/>
            </a:pPr>
            <a:r>
              <a:rPr lang="en-GB" sz="1000" b="0" i="0" u="none" strike="noStrike" cap="none">
                <a:solidFill>
                  <a:schemeClr val="lt1"/>
                </a:solidFill>
                <a:latin typeface="Arial"/>
                <a:ea typeface="Arial"/>
                <a:cs typeface="Arial"/>
                <a:sym typeface="Arial"/>
              </a:rPr>
              <a:t>Customer PC</a:t>
            </a:r>
          </a:p>
        </p:txBody>
      </p:sp>
      <p:sp>
        <p:nvSpPr>
          <p:cNvPr id="122" name="Shape 122"/>
          <p:cNvSpPr/>
          <p:nvPr/>
        </p:nvSpPr>
        <p:spPr>
          <a:xfrm>
            <a:off x="7012857" y="2757954"/>
            <a:ext cx="1275736" cy="612647"/>
          </a:xfrm>
          <a:prstGeom prst="flowChartPredefinedProcess">
            <a:avLst/>
          </a:prstGeom>
          <a:solidFill>
            <a:srgbClr val="92D050"/>
          </a:solidFill>
          <a:ln w="25400" cap="flat" cmpd="sng">
            <a:solidFill>
              <a:srgbClr val="BA7C2E"/>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SzPct val="25000"/>
              <a:buFont typeface="Arial"/>
              <a:buNone/>
            </a:pPr>
            <a:r>
              <a:rPr lang="en-GB" sz="1200" b="0" i="0" u="none" strike="noStrike" cap="none">
                <a:solidFill>
                  <a:schemeClr val="lt1"/>
                </a:solidFill>
                <a:latin typeface="Arial"/>
                <a:ea typeface="Arial"/>
                <a:cs typeface="Arial"/>
                <a:sym typeface="Arial"/>
              </a:rPr>
              <a:t>Database</a:t>
            </a:r>
          </a:p>
        </p:txBody>
      </p:sp>
      <p:cxnSp>
        <p:nvCxnSpPr>
          <p:cNvPr id="123" name="Shape 123"/>
          <p:cNvCxnSpPr/>
          <p:nvPr/>
        </p:nvCxnSpPr>
        <p:spPr>
          <a:xfrm>
            <a:off x="4093387" y="2892698"/>
            <a:ext cx="2943786" cy="84159"/>
          </a:xfrm>
          <a:prstGeom prst="straightConnector1">
            <a:avLst/>
          </a:prstGeom>
          <a:noFill/>
          <a:ln w="9525" cap="flat" cmpd="sng">
            <a:solidFill>
              <a:srgbClr val="FDA739"/>
            </a:solidFill>
            <a:prstDash val="solid"/>
            <a:round/>
            <a:headEnd type="triangle" w="lg" len="lg"/>
            <a:tailEnd type="triangle" w="lg" len="lg"/>
          </a:ln>
        </p:spPr>
      </p:cxnSp>
      <p:cxnSp>
        <p:nvCxnSpPr>
          <p:cNvPr id="124" name="Shape 124"/>
          <p:cNvCxnSpPr>
            <a:stCxn id="121" idx="3"/>
          </p:cNvCxnSpPr>
          <p:nvPr/>
        </p:nvCxnSpPr>
        <p:spPr>
          <a:xfrm>
            <a:off x="1777179" y="2839064"/>
            <a:ext cx="1412400" cy="0"/>
          </a:xfrm>
          <a:prstGeom prst="straightConnector1">
            <a:avLst/>
          </a:prstGeom>
          <a:noFill/>
          <a:ln w="9525" cap="flat" cmpd="sng">
            <a:solidFill>
              <a:srgbClr val="FDA739"/>
            </a:solidFill>
            <a:prstDash val="solid"/>
            <a:round/>
            <a:headEnd type="triangle" w="lg" len="lg"/>
            <a:tailEnd type="triangle" w="lg" len="lg"/>
          </a:ln>
        </p:spPr>
      </p:cxnSp>
      <p:sp>
        <p:nvSpPr>
          <p:cNvPr id="125" name="Shape 125"/>
          <p:cNvSpPr/>
          <p:nvPr/>
        </p:nvSpPr>
        <p:spPr>
          <a:xfrm flipH="1">
            <a:off x="2281214" y="1578078"/>
            <a:ext cx="734830" cy="2504908"/>
          </a:xfrm>
          <a:custGeom>
            <a:avLst/>
            <a:gdLst/>
            <a:ahLst/>
            <a:cxnLst/>
            <a:rect l="0" t="0" r="0" b="0"/>
            <a:pathLst>
              <a:path w="120000" h="120000" extrusionOk="0">
                <a:moveTo>
                  <a:pt x="0" y="0"/>
                </a:moveTo>
                <a:cubicBezTo>
                  <a:pt x="51249" y="50033"/>
                  <a:pt x="102500" y="100066"/>
                  <a:pt x="120000" y="120000"/>
                </a:cubicBezTo>
              </a:path>
            </a:pathLst>
          </a:custGeom>
          <a:solidFill>
            <a:schemeClr val="accent5"/>
          </a:solidFill>
          <a:ln w="25400" cap="flat" cmpd="sng">
            <a:solidFill>
              <a:srgbClr val="0070C0"/>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126" name="Shape 126"/>
          <p:cNvSpPr/>
          <p:nvPr/>
        </p:nvSpPr>
        <p:spPr>
          <a:xfrm>
            <a:off x="5220928" y="1777187"/>
            <a:ext cx="479322" cy="2352367"/>
          </a:xfrm>
          <a:custGeom>
            <a:avLst/>
            <a:gdLst/>
            <a:ahLst/>
            <a:cxnLst/>
            <a:rect l="0" t="0" r="0" b="0"/>
            <a:pathLst>
              <a:path w="120000" h="120000" extrusionOk="0">
                <a:moveTo>
                  <a:pt x="0" y="0"/>
                </a:moveTo>
                <a:lnTo>
                  <a:pt x="120000" y="120000"/>
                </a:lnTo>
              </a:path>
            </a:pathLst>
          </a:custGeom>
          <a:noFill/>
          <a:ln w="25400" cap="flat" cmpd="sng">
            <a:solidFill>
              <a:srgbClr val="0070C0"/>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Corporate TM “</a:t>
            </a:r>
            <a:r>
              <a:rPr lang="en-US" dirty="0" err="1"/>
              <a:t>Secur</a:t>
            </a:r>
            <a:r>
              <a:rPr lang="en-US" i="1" dirty="0" err="1"/>
              <a:t>IT</a:t>
            </a:r>
            <a:r>
              <a:rPr lang="en-US" dirty="0" err="1"/>
              <a:t>ree</a:t>
            </a:r>
            <a:r>
              <a:rPr lang="en-US" dirty="0"/>
              <a:t>”</a:t>
            </a:r>
          </a:p>
        </p:txBody>
      </p:sp>
      <p:sp>
        <p:nvSpPr>
          <p:cNvPr id="3" name="Text Placeholder 2"/>
          <p:cNvSpPr>
            <a:spLocks noGrp="1"/>
          </p:cNvSpPr>
          <p:nvPr>
            <p:ph type="body" idx="1"/>
          </p:nvPr>
        </p:nvSpPr>
        <p:spPr/>
        <p:txBody>
          <a:bodyPr>
            <a:normAutofit fontScale="92500" lnSpcReduction="20000"/>
          </a:bodyPr>
          <a:lstStyle/>
          <a:p>
            <a:r>
              <a:rPr lang="en-US" dirty="0">
                <a:hlinkClick r:id="rId2"/>
              </a:rPr>
              <a:t>http://www.amenaza.com/index2.php</a:t>
            </a:r>
            <a:endParaRPr lang="en-US" dirty="0"/>
          </a:p>
          <a:p>
            <a:r>
              <a:rPr lang="en-US" b="1" i="1" dirty="0">
                <a:solidFill>
                  <a:srgbClr val="FF0000"/>
                </a:solidFill>
              </a:rPr>
              <a:t>Advantages:</a:t>
            </a:r>
          </a:p>
          <a:p>
            <a:pPr marL="285750" indent="-285750">
              <a:buFont typeface="Arial"/>
              <a:buChar char="•"/>
            </a:pPr>
            <a:r>
              <a:rPr lang="en-US" dirty="0"/>
              <a:t>Offers service that promises to think like the attacker</a:t>
            </a:r>
          </a:p>
          <a:p>
            <a:pPr marL="285750" indent="-285750">
              <a:buFont typeface="Arial"/>
              <a:buChar char="•"/>
            </a:pPr>
            <a:r>
              <a:rPr lang="en-US" dirty="0"/>
              <a:t>Uses attack trees library</a:t>
            </a:r>
          </a:p>
          <a:p>
            <a:r>
              <a:rPr lang="en-US" b="1" i="1" dirty="0">
                <a:solidFill>
                  <a:srgbClr val="FF0000"/>
                </a:solidFill>
              </a:rPr>
              <a:t>Disadvantages:</a:t>
            </a:r>
          </a:p>
          <a:p>
            <a:pPr marL="285750" indent="-285750">
              <a:buFont typeface="Arial"/>
              <a:buChar char="•"/>
            </a:pPr>
            <a:r>
              <a:rPr lang="en-US" dirty="0"/>
              <a:t>Paid Third Party Service</a:t>
            </a:r>
          </a:p>
          <a:p>
            <a:pPr marL="285750" indent="-285750">
              <a:buFont typeface="Arial"/>
              <a:buChar char="•"/>
            </a:pPr>
            <a:r>
              <a:rPr lang="en-US" dirty="0"/>
              <a:t>Costly</a:t>
            </a:r>
          </a:p>
          <a:p>
            <a:endParaRPr lang="en-US" dirty="0"/>
          </a:p>
          <a:p>
            <a:endParaRPr lang="en-US" dirty="0"/>
          </a:p>
        </p:txBody>
      </p:sp>
    </p:spTree>
    <p:extLst>
      <p:ext uri="{BB962C8B-B14F-4D97-AF65-F5344CB8AC3E}">
        <p14:creationId xmlns:p14="http://schemas.microsoft.com/office/powerpoint/2010/main" val="2379509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Attack Trees?</a:t>
            </a:r>
          </a:p>
        </p:txBody>
      </p:sp>
      <p:graphicFrame>
        <p:nvGraphicFramePr>
          <p:cNvPr id="4" name="Diagram 3"/>
          <p:cNvGraphicFramePr/>
          <p:nvPr>
            <p:extLst>
              <p:ext uri="{D42A27DB-BD31-4B8C-83A1-F6EECF244321}">
                <p14:modId xmlns:p14="http://schemas.microsoft.com/office/powerpoint/2010/main" val="2176044898"/>
              </p:ext>
            </p:extLst>
          </p:nvPr>
        </p:nvGraphicFramePr>
        <p:xfrm>
          <a:off x="311712" y="1152475"/>
          <a:ext cx="8520599" cy="341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3101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NZ" dirty="0"/>
              <a:t>ITS- Information Technology Services</a:t>
            </a:r>
          </a:p>
        </p:txBody>
      </p:sp>
      <p:sp>
        <p:nvSpPr>
          <p:cNvPr id="3" name="Text Placeholder 2"/>
          <p:cNvSpPr>
            <a:spLocks noGrp="1"/>
          </p:cNvSpPr>
          <p:nvPr>
            <p:ph type="body" idx="1"/>
          </p:nvPr>
        </p:nvSpPr>
        <p:spPr/>
        <p:txBody>
          <a:bodyPr/>
          <a:lstStyle/>
          <a:p>
            <a:r>
              <a:rPr lang="en-NZ" dirty="0"/>
              <a:t>-Work at central IT on Symonds Street</a:t>
            </a:r>
          </a:p>
          <a:p>
            <a:pPr marL="285750" indent="-285750">
              <a:buFontTx/>
              <a:buChar char="-"/>
            </a:pPr>
            <a:r>
              <a:rPr lang="en-NZ" dirty="0"/>
              <a:t>Operational Security (in IT Services)</a:t>
            </a:r>
          </a:p>
          <a:p>
            <a:pPr marL="285750" indent="-285750">
              <a:buFontTx/>
              <a:buChar char="-"/>
            </a:pPr>
            <a:r>
              <a:rPr lang="en-NZ" dirty="0"/>
              <a:t>Enterprise Architecture (in IT Strategy, Policy and Planning)</a:t>
            </a:r>
          </a:p>
          <a:p>
            <a:r>
              <a:rPr lang="en-NZ" dirty="0"/>
              <a:t>-  ITS looks after everything to do with University internet related business (Canvas, Internet Security </a:t>
            </a:r>
            <a:r>
              <a:rPr lang="en-NZ" dirty="0" err="1"/>
              <a:t>etc</a:t>
            </a:r>
            <a:r>
              <a:rPr lang="en-NZ" dirty="0"/>
              <a:t>)</a:t>
            </a:r>
          </a:p>
        </p:txBody>
      </p:sp>
    </p:spTree>
    <p:extLst>
      <p:ext uri="{BB962C8B-B14F-4D97-AF65-F5344CB8AC3E}">
        <p14:creationId xmlns:p14="http://schemas.microsoft.com/office/powerpoint/2010/main" val="3821596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dirty="0"/>
              <a:t>1) </a:t>
            </a:r>
            <a:r>
              <a:rPr lang="en-GB" sz="2800" b="0" i="0" u="none" strike="noStrike" cap="none" dirty="0">
                <a:solidFill>
                  <a:schemeClr val="dk1"/>
                </a:solidFill>
                <a:latin typeface="Arial"/>
                <a:ea typeface="Arial"/>
                <a:cs typeface="Arial"/>
                <a:sym typeface="Arial"/>
              </a:rPr>
              <a:t>What is Enterprise Architecture?</a:t>
            </a:r>
          </a:p>
        </p:txBody>
      </p:sp>
      <p:sp>
        <p:nvSpPr>
          <p:cNvPr id="73" name="Shape 73"/>
          <p:cNvSpPr txBox="1">
            <a:spLocks noGrp="1"/>
          </p:cNvSpPr>
          <p:nvPr>
            <p:ph type="body" idx="1"/>
          </p:nvPr>
        </p:nvSpPr>
        <p:spPr>
          <a:prstGeom prst="rect">
            <a:avLst/>
          </a:prstGeom>
          <a:noFill/>
          <a:ln>
            <a:noFill/>
          </a:ln>
        </p:spPr>
        <p:txBody>
          <a:bodyPr lIns="91425" tIns="91425" rIns="91425" bIns="91425" anchor="t" anchorCtr="0">
            <a:noAutofit/>
          </a:bodyPr>
          <a:lstStyle/>
          <a:p>
            <a:pPr marL="285750" lvl="0" indent="-285750">
              <a:spcAft>
                <a:spcPts val="0"/>
              </a:spcAft>
              <a:buSzPct val="100000"/>
              <a:buFont typeface="Arial"/>
              <a:buChar char="•"/>
            </a:pPr>
            <a:r>
              <a:rPr lang="en-NZ" dirty="0"/>
              <a:t> </a:t>
            </a:r>
            <a:r>
              <a:rPr lang="en-NZ" b="1" dirty="0"/>
              <a:t>Enterprise architecture (EA)</a:t>
            </a:r>
            <a:r>
              <a:rPr lang="en-NZ" dirty="0"/>
              <a:t> is a discipline for proactively and holistically leading enterprise responses to disruptive forces by identifying and </a:t>
            </a:r>
            <a:r>
              <a:rPr lang="en-NZ" dirty="0" err="1"/>
              <a:t>analyzing</a:t>
            </a:r>
            <a:r>
              <a:rPr lang="en-NZ" dirty="0"/>
              <a:t> the execution of change toward desired business vision and outcomes.</a:t>
            </a:r>
            <a:r>
              <a:rPr lang="en-NZ"/>
              <a:t> </a:t>
            </a:r>
          </a:p>
          <a:p>
            <a:pPr marL="285750" lvl="0" indent="-285750">
              <a:spcAft>
                <a:spcPts val="0"/>
              </a:spcAft>
              <a:buSzPct val="100000"/>
              <a:buFont typeface="Arial"/>
              <a:buChar char="•"/>
            </a:pPr>
            <a:endParaRPr lang="en-NZ" sz="1800" b="0" i="1" u="none" strike="noStrike" cap="none" dirty="0">
              <a:solidFill>
                <a:schemeClr val="dk2"/>
              </a:solidFill>
              <a:latin typeface="Arial"/>
              <a:ea typeface="Arial"/>
              <a:cs typeface="Arial"/>
              <a:sym typeface="Arial"/>
            </a:endParaRPr>
          </a:p>
          <a:p>
            <a:pPr marL="285750" lvl="0" indent="-285750">
              <a:spcAft>
                <a:spcPts val="0"/>
              </a:spcAft>
              <a:buSzPct val="100000"/>
              <a:buFont typeface="Arial"/>
              <a:buChar char="•"/>
            </a:pPr>
            <a:r>
              <a:rPr lang="en-GB" sz="1800" b="0" i="1" u="none" strike="noStrike" cap="none" dirty="0">
                <a:solidFill>
                  <a:schemeClr val="dk2"/>
                </a:solidFill>
                <a:latin typeface="Arial"/>
                <a:ea typeface="Arial"/>
                <a:cs typeface="Arial"/>
                <a:sym typeface="Arial"/>
              </a:rPr>
              <a:t> </a:t>
            </a:r>
            <a:r>
              <a:rPr lang="en-GB" sz="1800" b="1" i="1" u="none" strike="noStrike" cap="none" dirty="0">
                <a:solidFill>
                  <a:schemeClr val="dk2"/>
                </a:solidFill>
                <a:latin typeface="Arial"/>
                <a:ea typeface="Arial"/>
                <a:cs typeface="Arial"/>
                <a:sym typeface="Arial"/>
              </a:rPr>
              <a:t>What is Solution Architecture? </a:t>
            </a:r>
            <a:r>
              <a:rPr lang="en-NZ" dirty="0"/>
              <a:t>A </a:t>
            </a:r>
            <a:r>
              <a:rPr lang="en-NZ" b="1" dirty="0"/>
              <a:t>solution architecture (SA)</a:t>
            </a:r>
            <a:r>
              <a:rPr lang="en-NZ" dirty="0"/>
              <a:t> typically applies to a single project or project release, assisting in the translation of requirements into a solution vision, high level business and/or IT system. </a:t>
            </a:r>
            <a:endParaRPr sz="1800" b="0" i="0" u="none" strike="noStrike" cap="none" dirty="0">
              <a:solidFill>
                <a:schemeClr val="dk2"/>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anim calcmode="lin" valueType="num">
                                      <p:cBhvr additive="base">
                                        <p:cTn id="7" dur="500" fill="hold"/>
                                        <p:tgtEl>
                                          <p:spTgt spid="7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73">
                                            <p:txEl>
                                              <p:pRg st="2" end="2"/>
                                            </p:txEl>
                                          </p:spTgt>
                                        </p:tgtEl>
                                        <p:attrNameLst>
                                          <p:attrName>style.visibility</p:attrName>
                                        </p:attrNameLst>
                                      </p:cBhvr>
                                      <p:to>
                                        <p:strVal val="visible"/>
                                      </p:to>
                                    </p:set>
                                    <p:animEffect transition="in" filter="fade">
                                      <p:cBhvr>
                                        <p:cTn id="13" dur="1000"/>
                                        <p:tgtEl>
                                          <p:spTgt spid="73">
                                            <p:txEl>
                                              <p:pRg st="2" end="2"/>
                                            </p:txEl>
                                          </p:spTgt>
                                        </p:tgtEl>
                                      </p:cBhvr>
                                    </p:animEffect>
                                    <p:anim calcmode="lin" valueType="num">
                                      <p:cBhvr>
                                        <p:cTn id="14" dur="1000" fill="hold"/>
                                        <p:tgtEl>
                                          <p:spTgt spid="7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7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Solution Architecture and my Project.</a:t>
            </a:r>
            <a:br>
              <a:rPr lang="en-GB" sz="2800" b="0" i="0" u="none" strike="noStrike" cap="none" dirty="0">
                <a:solidFill>
                  <a:schemeClr val="dk1"/>
                </a:solidFill>
                <a:latin typeface="Arial"/>
                <a:ea typeface="Arial"/>
                <a:cs typeface="Arial"/>
                <a:sym typeface="Arial"/>
              </a:rPr>
            </a:br>
            <a:br>
              <a:rPr lang="en-GB" sz="2800" b="0" i="0" u="none" strike="noStrike" cap="none" dirty="0">
                <a:solidFill>
                  <a:schemeClr val="dk1"/>
                </a:solidFill>
                <a:latin typeface="Arial"/>
                <a:ea typeface="Arial"/>
                <a:cs typeface="Arial"/>
                <a:sym typeface="Arial"/>
              </a:rPr>
            </a:br>
            <a:endParaRPr lang="en-GB" sz="2800" b="0" i="0" u="none" strike="noStrike" cap="none" dirty="0">
              <a:solidFill>
                <a:schemeClr val="dk1"/>
              </a:solidFill>
              <a:latin typeface="Arial"/>
              <a:ea typeface="Arial"/>
              <a:cs typeface="Arial"/>
              <a:sym typeface="Arial"/>
            </a:endParaRPr>
          </a:p>
        </p:txBody>
      </p:sp>
      <p:sp>
        <p:nvSpPr>
          <p:cNvPr id="79" name="Shape 79"/>
          <p:cNvSpPr txBox="1">
            <a:spLocks noGrp="1"/>
          </p:cNvSpPr>
          <p:nvPr>
            <p:ph type="body" idx="1"/>
          </p:nvPr>
        </p:nvSpPr>
        <p:spPr>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endParaRPr sz="1800" b="0" i="0" u="none" strike="noStrike" cap="none" dirty="0">
              <a:solidFill>
                <a:schemeClr val="dk2"/>
              </a:solidFill>
              <a:latin typeface="Arial"/>
              <a:ea typeface="Arial"/>
              <a:cs typeface="Arial"/>
              <a:sym typeface="Arial"/>
            </a:endParaRP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Solution Architects work within the Enterprise Architecture Team. </a:t>
            </a:r>
            <a:r>
              <a:rPr lang="en-GB" dirty="0"/>
              <a:t>They are </a:t>
            </a:r>
            <a:r>
              <a:rPr lang="en-GB" sz="1800" b="0" i="0" u="none" strike="noStrike" cap="none" dirty="0">
                <a:solidFill>
                  <a:schemeClr val="dk2"/>
                </a:solidFill>
                <a:latin typeface="Arial"/>
                <a:ea typeface="Arial"/>
                <a:cs typeface="Arial"/>
                <a:sym typeface="Arial"/>
              </a:rPr>
              <a:t>more focused on a particular business problem within the organisation. It has a narrower scope.</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Solution Architecture relates to my project as I will be using one of these solutions called “Final Grading Tool” as a test case for Threat Modelling.</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They create high level design/solutions- single feature/ scenario</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err="1">
                <a:solidFill>
                  <a:schemeClr val="dk2"/>
                </a:solidFill>
                <a:latin typeface="Arial"/>
                <a:ea typeface="Arial"/>
                <a:cs typeface="Arial"/>
                <a:sym typeface="Arial"/>
              </a:rPr>
              <a:t>Ie</a:t>
            </a:r>
            <a:r>
              <a:rPr lang="en-GB" sz="1800" b="0" i="0" u="none" strike="noStrike" cap="none" dirty="0">
                <a:solidFill>
                  <a:schemeClr val="dk2"/>
                </a:solidFill>
                <a:latin typeface="Arial"/>
                <a:ea typeface="Arial"/>
                <a:cs typeface="Arial"/>
                <a:sym typeface="Arial"/>
              </a:rPr>
              <a:t>: Exam Script Returns, Online Evaluation Forms, Online Enrolment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9">
                                            <p:txEl>
                                              <p:pRg st="1" end="1"/>
                                            </p:txEl>
                                          </p:spTgt>
                                        </p:tgtEl>
                                        <p:attrNameLst>
                                          <p:attrName>style.visibility</p:attrName>
                                        </p:attrNameLst>
                                      </p:cBhvr>
                                      <p:to>
                                        <p:strVal val="visible"/>
                                      </p:to>
                                    </p:set>
                                    <p:animEffect transition="in" filter="barn(inVertical)">
                                      <p:cBhvr>
                                        <p:cTn id="7" dur="500"/>
                                        <p:tgtEl>
                                          <p:spTgt spid="7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79">
                                            <p:txEl>
                                              <p:pRg st="2" end="2"/>
                                            </p:txEl>
                                          </p:spTgt>
                                        </p:tgtEl>
                                        <p:attrNameLst>
                                          <p:attrName>style.visibility</p:attrName>
                                        </p:attrNameLst>
                                      </p:cBhvr>
                                      <p:to>
                                        <p:strVal val="visible"/>
                                      </p:to>
                                    </p:set>
                                    <p:animEffect transition="in" filter="fade">
                                      <p:cBhvr>
                                        <p:cTn id="12" dur="1000"/>
                                        <p:tgtEl>
                                          <p:spTgt spid="79">
                                            <p:txEl>
                                              <p:pRg st="2" end="2"/>
                                            </p:txEl>
                                          </p:spTgt>
                                        </p:tgtEl>
                                      </p:cBhvr>
                                    </p:animEffect>
                                    <p:anim calcmode="lin" valueType="num">
                                      <p:cBhvr>
                                        <p:cTn id="13" dur="1000" fill="hold"/>
                                        <p:tgtEl>
                                          <p:spTgt spid="79">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animEffect transition="in" filter="fade">
                                      <p:cBhvr>
                                        <p:cTn id="19" dur="500"/>
                                        <p:tgtEl>
                                          <p:spTgt spid="79">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79">
                                            <p:txEl>
                                              <p:pRg st="4" end="4"/>
                                            </p:txEl>
                                          </p:spTgt>
                                        </p:tgtEl>
                                        <p:attrNameLst>
                                          <p:attrName>style.visibility</p:attrName>
                                        </p:attrNameLst>
                                      </p:cBhvr>
                                      <p:to>
                                        <p:strVal val="visible"/>
                                      </p:to>
                                    </p:set>
                                    <p:animEffect transition="in" filter="fade">
                                      <p:cBhvr>
                                        <p:cTn id="24" dur="1000"/>
                                        <p:tgtEl>
                                          <p:spTgt spid="79">
                                            <p:txEl>
                                              <p:pRg st="4" end="4"/>
                                            </p:txEl>
                                          </p:spTgt>
                                        </p:tgtEl>
                                      </p:cBhvr>
                                    </p:animEffect>
                                    <p:anim calcmode="lin" valueType="num">
                                      <p:cBhvr>
                                        <p:cTn id="25" dur="1000" fill="hold"/>
                                        <p:tgtEl>
                                          <p:spTgt spid="79">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7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Example of High Level Design: </a:t>
            </a:r>
            <a:r>
              <a:rPr lang="en-GB" sz="2800" b="0" i="0" u="none" strike="noStrike" cap="none" dirty="0">
                <a:solidFill>
                  <a:srgbClr val="FF0000"/>
                </a:solidFill>
                <a:latin typeface="Arial"/>
                <a:ea typeface="Arial"/>
                <a:cs typeface="Arial"/>
                <a:sym typeface="Arial"/>
              </a:rPr>
              <a:t>“Final Grading Tool”</a:t>
            </a:r>
          </a:p>
        </p:txBody>
      </p:sp>
      <p:sp>
        <p:nvSpPr>
          <p:cNvPr id="85" name="Shape 85"/>
          <p:cNvSpPr txBox="1">
            <a:spLocks noGrp="1"/>
          </p:cNvSpPr>
          <p:nvPr>
            <p:ph type="body" idx="1"/>
          </p:nvPr>
        </p:nvSpPr>
        <p:spPr>
          <a:prstGeom prst="rect">
            <a:avLst/>
          </a:prstGeom>
          <a:noFill/>
          <a:ln>
            <a:noFill/>
          </a:ln>
        </p:spPr>
        <p:txBody>
          <a:bodyPr lIns="91425" tIns="91425" rIns="91425" bIns="91425" anchor="t" anchorCtr="0">
            <a:noAutofit/>
          </a:bodyPr>
          <a:lstStyle/>
          <a:p>
            <a:pPr marL="0" marR="0" lvl="0" indent="0" algn="l" rtl="0">
              <a:lnSpc>
                <a:spcPct val="115000"/>
              </a:lnSpc>
              <a:spcBef>
                <a:spcPts val="0"/>
              </a:spcBef>
              <a:spcAft>
                <a:spcPts val="0"/>
              </a:spcAft>
              <a:buClr>
                <a:schemeClr val="dk2"/>
              </a:buClr>
              <a:buSzPct val="25000"/>
              <a:buFont typeface="Arial"/>
              <a:buNone/>
            </a:pPr>
            <a:r>
              <a:rPr lang="en-GB" sz="1800" b="0" i="0" u="none" strike="noStrike" cap="none" dirty="0">
                <a:solidFill>
                  <a:srgbClr val="FF0000"/>
                </a:solidFill>
                <a:latin typeface="Arial"/>
                <a:ea typeface="Arial"/>
                <a:cs typeface="Arial"/>
                <a:sym typeface="Arial"/>
              </a:rPr>
              <a:t>FGT</a:t>
            </a:r>
          </a:p>
        </p:txBody>
      </p:sp>
      <p:pic>
        <p:nvPicPr>
          <p:cNvPr id="86" name="Shape 86"/>
          <p:cNvPicPr preferRelativeResize="0"/>
          <p:nvPr/>
        </p:nvPicPr>
        <p:blipFill rotWithShape="1">
          <a:blip r:embed="rId3">
            <a:alphaModFix/>
          </a:blip>
          <a:srcRect/>
          <a:stretch/>
        </p:blipFill>
        <p:spPr>
          <a:xfrm>
            <a:off x="1896070" y="1091786"/>
            <a:ext cx="5212985" cy="368374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chemeClr val="dk1"/>
                </a:solidFill>
                <a:latin typeface="Arial"/>
                <a:ea typeface="Arial"/>
                <a:cs typeface="Arial"/>
                <a:sym typeface="Arial"/>
              </a:rPr>
              <a:t>2) What is the “Final Grading Tool”</a:t>
            </a:r>
          </a:p>
        </p:txBody>
      </p:sp>
      <p:sp>
        <p:nvSpPr>
          <p:cNvPr id="138" name="Shape 138"/>
          <p:cNvSpPr txBox="1">
            <a:spLocks noGrp="1"/>
          </p:cNvSpPr>
          <p:nvPr>
            <p:ph type="body" idx="1"/>
          </p:nvPr>
        </p:nvSpPr>
        <p:spPr>
          <a:prstGeom prst="rect">
            <a:avLst/>
          </a:prstGeom>
          <a:noFill/>
          <a:ln>
            <a:noFill/>
          </a:ln>
        </p:spPr>
        <p:txBody>
          <a:bodyPr lIns="91425" tIns="91425" rIns="91425" bIns="91425" anchor="t" anchorCtr="0">
            <a:noAutofit/>
          </a:bodyPr>
          <a:lstStyle/>
          <a:p>
            <a:pPr marL="285750" marR="0" lvl="0" indent="-285750" algn="l" rtl="0">
              <a:lnSpc>
                <a:spcPct val="115000"/>
              </a:lnSpc>
              <a:spcBef>
                <a:spcPts val="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Used by the UOA to transfer Student Grades from lecturers, to exam office to the Student via SSO(Student Services Online). </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Student grades are the lifeblood of the university. Hence it is important that as the information traverses from lecturer to student that there is data integrity and confidentiality in the process. </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Furthermore, repudiation checks must be made at each end of the communication chain.</a:t>
            </a:r>
          </a:p>
          <a:p>
            <a:pPr marL="285750" marR="0" lvl="0" indent="-285750" algn="l" rtl="0">
              <a:lnSpc>
                <a:spcPct val="115000"/>
              </a:lnSpc>
              <a:spcBef>
                <a:spcPts val="1600"/>
              </a:spcBef>
              <a:spcAft>
                <a:spcPts val="0"/>
              </a:spcAft>
              <a:buClr>
                <a:schemeClr val="dk2"/>
              </a:buClr>
              <a:buSzPct val="100000"/>
              <a:buFont typeface="Arial"/>
              <a:buNone/>
            </a:pPr>
            <a:endParaRPr sz="1800" b="0" i="0" u="none" strike="noStrike" cap="none" dirty="0">
              <a:solidFill>
                <a:schemeClr val="dk2"/>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8">
                                            <p:txEl>
                                              <p:pRg st="0" end="0"/>
                                            </p:txEl>
                                          </p:spTgt>
                                        </p:tgtEl>
                                        <p:attrNameLst>
                                          <p:attrName>style.visibility</p:attrName>
                                        </p:attrNameLst>
                                      </p:cBhvr>
                                      <p:to>
                                        <p:strVal val="visible"/>
                                      </p:to>
                                    </p:set>
                                    <p:anim calcmode="lin" valueType="num">
                                      <p:cBhvr additive="base">
                                        <p:cTn id="7" dur="500" fill="hold"/>
                                        <p:tgtEl>
                                          <p:spTgt spid="13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8">
                                            <p:txEl>
                                              <p:pRg st="1" end="1"/>
                                            </p:txEl>
                                          </p:spTgt>
                                        </p:tgtEl>
                                        <p:attrNameLst>
                                          <p:attrName>style.visibility</p:attrName>
                                        </p:attrNameLst>
                                      </p:cBhvr>
                                      <p:to>
                                        <p:strVal val="visible"/>
                                      </p:to>
                                    </p:set>
                                    <p:anim calcmode="lin" valueType="num">
                                      <p:cBhvr additive="base">
                                        <p:cTn id="13" dur="500" fill="hold"/>
                                        <p:tgtEl>
                                          <p:spTgt spid="13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8">
                                            <p:txEl>
                                              <p:pRg st="2" end="2"/>
                                            </p:txEl>
                                          </p:spTgt>
                                        </p:tgtEl>
                                        <p:attrNameLst>
                                          <p:attrName>style.visibility</p:attrName>
                                        </p:attrNameLst>
                                      </p:cBhvr>
                                      <p:to>
                                        <p:strVal val="visible"/>
                                      </p:to>
                                    </p:set>
                                    <p:anim calcmode="lin" valueType="num">
                                      <p:cBhvr additive="base">
                                        <p:cTn id="19" dur="500" fill="hold"/>
                                        <p:tgtEl>
                                          <p:spTgt spid="13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Shape 143"/>
          <p:cNvSpPr txBox="1">
            <a:spLocks noGrp="1"/>
          </p:cNvSpPr>
          <p:nvPr>
            <p:ph type="title"/>
          </p:nvPr>
        </p:nvSpPr>
        <p:spPr>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GB" sz="2800" b="0" i="0" u="none" strike="noStrike" cap="none" dirty="0">
                <a:solidFill>
                  <a:srgbClr val="00B0F0"/>
                </a:solidFill>
                <a:latin typeface="Arial"/>
                <a:ea typeface="Arial"/>
                <a:cs typeface="Arial"/>
                <a:sym typeface="Arial"/>
              </a:rPr>
              <a:t>What are the dangers if FGT is compromised?</a:t>
            </a:r>
            <a:br>
              <a:rPr lang="en-GB" sz="2800" b="0" i="0" u="none" strike="noStrike" cap="none" dirty="0">
                <a:solidFill>
                  <a:schemeClr val="dk1"/>
                </a:solidFill>
                <a:latin typeface="Arial"/>
                <a:ea typeface="Arial"/>
                <a:cs typeface="Arial"/>
                <a:sym typeface="Arial"/>
              </a:rPr>
            </a:br>
            <a:endParaRPr lang="en-GB" sz="2800" b="0" i="0" u="none" strike="noStrike" cap="none" dirty="0">
              <a:solidFill>
                <a:schemeClr val="dk1"/>
              </a:solidFill>
              <a:latin typeface="Arial"/>
              <a:ea typeface="Arial"/>
              <a:cs typeface="Arial"/>
              <a:sym typeface="Arial"/>
            </a:endParaRPr>
          </a:p>
        </p:txBody>
      </p:sp>
      <p:sp>
        <p:nvSpPr>
          <p:cNvPr id="144" name="Shape 144"/>
          <p:cNvSpPr txBox="1">
            <a:spLocks noGrp="1"/>
          </p:cNvSpPr>
          <p:nvPr>
            <p:ph type="body" idx="1"/>
          </p:nvPr>
        </p:nvSpPr>
        <p:spPr>
          <a:prstGeom prst="rect">
            <a:avLst/>
          </a:prstGeom>
          <a:noFill/>
          <a:ln>
            <a:noFill/>
          </a:ln>
        </p:spPr>
        <p:txBody>
          <a:bodyPr lIns="91425" tIns="91425" rIns="91425" bIns="91425" anchor="t" anchorCtr="0">
            <a:noAutofit/>
          </a:bodyPr>
          <a:lstStyle/>
          <a:p>
            <a:pPr marL="285750" marR="0" lvl="0" indent="-285750" algn="l" rtl="0">
              <a:lnSpc>
                <a:spcPct val="115000"/>
              </a:lnSpc>
              <a:spcBef>
                <a:spcPts val="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Student intercepts data, changes grades from D+ to A+ or vice versa</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Malicious agent can change entire class grades, cause havoc or celebration (Depends on the grade). </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 In Russia, a hacker known as “Russian Robin Hood” upgraded an entire classes grades to A+. Went undetected for years as class did not report the incident. The university kept it quiet to preserve their reputation. </a:t>
            </a:r>
          </a:p>
          <a:p>
            <a:pPr marL="285750" marR="0" lvl="0" indent="-285750" algn="l" rtl="0">
              <a:lnSpc>
                <a:spcPct val="115000"/>
              </a:lnSpc>
              <a:spcBef>
                <a:spcPts val="1600"/>
              </a:spcBef>
              <a:spcAft>
                <a:spcPts val="0"/>
              </a:spcAft>
              <a:buClr>
                <a:schemeClr val="dk2"/>
              </a:buClr>
              <a:buSzPct val="100000"/>
              <a:buFont typeface="Arial"/>
              <a:buChar char="•"/>
            </a:pPr>
            <a:r>
              <a:rPr lang="en-GB" sz="1800" b="0" i="0" u="none" strike="noStrike" cap="none" dirty="0">
                <a:solidFill>
                  <a:schemeClr val="dk2"/>
                </a:solidFill>
                <a:latin typeface="Arial"/>
                <a:ea typeface="Arial"/>
                <a:cs typeface="Arial"/>
                <a:sym typeface="Arial"/>
              </a:rPr>
              <a:t>Also concerns with confidentiality. Malicious agent could leak grades to the public or social media (Max Key-John Keys son prime target). </a:t>
            </a:r>
          </a:p>
          <a:p>
            <a:pPr marR="0" lvl="0" algn="l" rtl="0">
              <a:lnSpc>
                <a:spcPct val="115000"/>
              </a:lnSpc>
              <a:spcBef>
                <a:spcPts val="1600"/>
              </a:spcBef>
              <a:spcAft>
                <a:spcPts val="0"/>
              </a:spcAft>
              <a:buClr>
                <a:schemeClr val="dk2"/>
              </a:buClr>
              <a:buSzPct val="100000"/>
            </a:pPr>
            <a:endParaRPr lang="en-GB" sz="1800" b="0" i="0" u="none" strike="noStrike" cap="none" dirty="0">
              <a:solidFill>
                <a:schemeClr val="dk2"/>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4">
                                            <p:txEl>
                                              <p:pRg st="0" end="0"/>
                                            </p:txEl>
                                          </p:spTgt>
                                        </p:tgtEl>
                                        <p:attrNameLst>
                                          <p:attrName>style.visibility</p:attrName>
                                        </p:attrNameLst>
                                      </p:cBhvr>
                                      <p:to>
                                        <p:strVal val="visible"/>
                                      </p:to>
                                    </p:set>
                                    <p:animEffect transition="in" filter="fade">
                                      <p:cBhvr>
                                        <p:cTn id="7" dur="1000"/>
                                        <p:tgtEl>
                                          <p:spTgt spid="144">
                                            <p:txEl>
                                              <p:pRg st="0" end="0"/>
                                            </p:txEl>
                                          </p:spTgt>
                                        </p:tgtEl>
                                      </p:cBhvr>
                                    </p:animEffect>
                                    <p:anim calcmode="lin" valueType="num">
                                      <p:cBhvr>
                                        <p:cTn id="8" dur="1000" fill="hold"/>
                                        <p:tgtEl>
                                          <p:spTgt spid="14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4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144">
                                            <p:txEl>
                                              <p:pRg st="1" end="1"/>
                                            </p:txEl>
                                          </p:spTgt>
                                        </p:tgtEl>
                                        <p:attrNameLst>
                                          <p:attrName>style.visibility</p:attrName>
                                        </p:attrNameLst>
                                      </p:cBhvr>
                                      <p:to>
                                        <p:strVal val="visible"/>
                                      </p:to>
                                    </p:set>
                                    <p:animEffect transition="in" filter="wipe(down)">
                                      <p:cBhvr>
                                        <p:cTn id="14" dur="500"/>
                                        <p:tgtEl>
                                          <p:spTgt spid="14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44">
                                            <p:txEl>
                                              <p:pRg st="2" end="2"/>
                                            </p:txEl>
                                          </p:spTgt>
                                        </p:tgtEl>
                                        <p:attrNameLst>
                                          <p:attrName>style.visibility</p:attrName>
                                        </p:attrNameLst>
                                      </p:cBhvr>
                                      <p:to>
                                        <p:strVal val="visible"/>
                                      </p:to>
                                    </p:set>
                                    <p:animEffect transition="in" filter="fade">
                                      <p:cBhvr>
                                        <p:cTn id="19" dur="1000"/>
                                        <p:tgtEl>
                                          <p:spTgt spid="144">
                                            <p:txEl>
                                              <p:pRg st="2" end="2"/>
                                            </p:txEl>
                                          </p:spTgt>
                                        </p:tgtEl>
                                      </p:cBhvr>
                                    </p:animEffect>
                                    <p:anim calcmode="lin" valueType="num">
                                      <p:cBhvr>
                                        <p:cTn id="20" dur="1000" fill="hold"/>
                                        <p:tgtEl>
                                          <p:spTgt spid="14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4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44">
                                            <p:txEl>
                                              <p:pRg st="3" end="3"/>
                                            </p:txEl>
                                          </p:spTgt>
                                        </p:tgtEl>
                                        <p:attrNameLst>
                                          <p:attrName>style.visibility</p:attrName>
                                        </p:attrNameLst>
                                      </p:cBhvr>
                                      <p:to>
                                        <p:strVal val="visible"/>
                                      </p:to>
                                    </p:set>
                                    <p:animEffect transition="in" filter="fade">
                                      <p:cBhvr>
                                        <p:cTn id="26" dur="1000"/>
                                        <p:tgtEl>
                                          <p:spTgt spid="144">
                                            <p:txEl>
                                              <p:pRg st="3" end="3"/>
                                            </p:txEl>
                                          </p:spTgt>
                                        </p:tgtEl>
                                      </p:cBhvr>
                                    </p:animEffect>
                                    <p:anim calcmode="lin" valueType="num">
                                      <p:cBhvr>
                                        <p:cTn id="27" dur="1000" fill="hold"/>
                                        <p:tgtEl>
                                          <p:spTgt spid="144">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4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1768</TotalTime>
  <Words>2635</Words>
  <Application>Microsoft Office PowerPoint</Application>
  <PresentationFormat>On-screen Show (16:9)</PresentationFormat>
  <Paragraphs>291</Paragraphs>
  <Slides>38</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Cambria</vt:lpstr>
      <vt:lpstr>Wingdings</vt:lpstr>
      <vt:lpstr>Adjacency</vt:lpstr>
      <vt:lpstr>Threat Modelling with Enterprise Architecture</vt:lpstr>
      <vt:lpstr>ABSTRACT</vt:lpstr>
      <vt:lpstr>Brief Recap of 1st Seminar </vt:lpstr>
      <vt:lpstr>ITS- Information Technology Services</vt:lpstr>
      <vt:lpstr>1) What is Enterprise Architecture?</vt:lpstr>
      <vt:lpstr>Solution Architecture and my Project.  </vt:lpstr>
      <vt:lpstr>Example of High Level Design: “Final Grading Tool”</vt:lpstr>
      <vt:lpstr>2) What is the “Final Grading Tool”</vt:lpstr>
      <vt:lpstr>What are the dangers if FGT is compromised? </vt:lpstr>
      <vt:lpstr>Conventional Security Testing</vt:lpstr>
      <vt:lpstr>STRIDE gap analysis- The BIG Question.</vt:lpstr>
      <vt:lpstr>Quick Rundown of STRIDE</vt:lpstr>
      <vt:lpstr>3) What is Threat Modelling?  Threat modelling is a process by which potential threats can be identified, enumerated, and prioritized – all from a hypothetical attacker’s point of view (Wikipedia, nd)   Threat Modelling gives the user insight into the vulnerabilities in a design architecture and categorises threats so amendments can be made  When is best time to threat model?  Answer: The early design phases. The earlier you begin, the easier and more inexpensive it will be to fix.   Research shows that worst time to inject security is when you are about to deploy. Security traditionally tacked on after design process complete.       </vt:lpstr>
      <vt:lpstr>How do we threat model?</vt:lpstr>
      <vt:lpstr>Microsoft Threat Modelling Tool- STRIDE</vt:lpstr>
      <vt:lpstr>STRIDE: Ready made mitigations for ease of use</vt:lpstr>
      <vt:lpstr>Who does Threat Modelling?</vt:lpstr>
      <vt:lpstr>End Goals of Project: 1st Objective</vt:lpstr>
      <vt:lpstr>IDEAL THREAT MODEL</vt:lpstr>
      <vt:lpstr>IDEAL THREAT MODEL</vt:lpstr>
      <vt:lpstr>RESULT:</vt:lpstr>
      <vt:lpstr>Microsoft TM Limitations</vt:lpstr>
      <vt:lpstr>End Goal of Project: 2nd Objective</vt:lpstr>
      <vt:lpstr>SeaSponge- Alternative TM Tool</vt:lpstr>
      <vt:lpstr>SeaSponge Diagram</vt:lpstr>
      <vt:lpstr>3rd party “Threat Modeller” Service</vt:lpstr>
      <vt:lpstr>DREAD (Alternative to STRIDE catergorization)</vt:lpstr>
      <vt:lpstr>DREAD</vt:lpstr>
      <vt:lpstr>DREAD Limitations</vt:lpstr>
      <vt:lpstr>End Goal Of Project-  3rd Objective</vt:lpstr>
      <vt:lpstr>Fitting Threat Modeling into Design Process</vt:lpstr>
      <vt:lpstr>Barriers to Adoption of Process.</vt:lpstr>
      <vt:lpstr>Making threat modeling viable</vt:lpstr>
      <vt:lpstr>End of Presentation</vt:lpstr>
      <vt:lpstr>Other Threat Models/ Categorizations</vt:lpstr>
      <vt:lpstr>Simple DFD example: Processes Talking across a network always have a trust boundary</vt:lpstr>
      <vt:lpstr>Corporate TM “SecurITree”</vt:lpstr>
      <vt:lpstr>What are Attack Trees?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Threat Modelling with Enterprise Architecture</dc:title>
  <dc:creator>Fuli Fuli</dc:creator>
  <cp:lastModifiedBy>Fuli Fuli</cp:lastModifiedBy>
  <cp:revision>86</cp:revision>
  <dcterms:modified xsi:type="dcterms:W3CDTF">2016-11-18T08:55:01Z</dcterms:modified>
</cp:coreProperties>
</file>